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4" r:id="rId1"/>
  </p:sldMasterIdLst>
  <p:sldIdLst>
    <p:sldId id="256" r:id="rId2"/>
    <p:sldId id="257" r:id="rId3"/>
    <p:sldId id="258" r:id="rId4"/>
    <p:sldId id="259" r:id="rId5"/>
    <p:sldId id="260" r:id="rId6"/>
    <p:sldId id="261"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9" r:id="rId35"/>
    <p:sldId id="298" r:id="rId36"/>
    <p:sldId id="300" r:id="rId37"/>
    <p:sldId id="301" r:id="rId38"/>
    <p:sldId id="302" r:id="rId39"/>
    <p:sldId id="303" r:id="rId40"/>
    <p:sldId id="304" r:id="rId41"/>
    <p:sldId id="262" r:id="rId42"/>
    <p:sldId id="263" r:id="rId43"/>
    <p:sldId id="264" r:id="rId44"/>
    <p:sldId id="306" r:id="rId45"/>
    <p:sldId id="309" r:id="rId46"/>
    <p:sldId id="310" r:id="rId47"/>
    <p:sldId id="311" r:id="rId48"/>
    <p:sldId id="312" r:id="rId49"/>
    <p:sldId id="313" r:id="rId50"/>
    <p:sldId id="314" r:id="rId51"/>
    <p:sldId id="315" r:id="rId52"/>
    <p:sldId id="316" r:id="rId53"/>
    <p:sldId id="317" r:id="rId54"/>
    <p:sldId id="265" r:id="rId55"/>
    <p:sldId id="266" r:id="rId56"/>
    <p:sldId id="307" r:id="rId57"/>
    <p:sldId id="267" r:id="rId58"/>
    <p:sldId id="268" r:id="rId59"/>
    <p:sldId id="269" r:id="rId60"/>
    <p:sldId id="270" r:id="rId61"/>
    <p:sldId id="305"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JEFE_CONTRATACION\Downloads\INFORME%20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EFE_CONTRATACION\Downloads\INFORME%20202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Mi%20unidad\PAOLA%20PYP%202022\PROGRAMAS%20PAOLA\INFORME%20DE%20GESTION\INFORME%20DE%20GESTION%202022\GRAFICAS%20202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G:\Mi%20unidad\COPIA%2003.08.2022\BK%20LAURA%20HERNANDEZ\DRIVE\PYP\INFORME%20REGIONALES\2022\TOLIMA\excel%20de%20graficas%20word%202022%20eli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Hoja1!$B$1</c:f>
              <c:strCache>
                <c:ptCount val="1"/>
                <c:pt idx="0">
                  <c:v>I TRIMESTRE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Hoja1!$A$3:$A$5</c:f>
              <c:strCache>
                <c:ptCount val="3"/>
                <c:pt idx="0">
                  <c:v>META</c:v>
                </c:pt>
                <c:pt idx="1">
                  <c:v>RISARALDA</c:v>
                </c:pt>
                <c:pt idx="2">
                  <c:v>TOLIMA</c:v>
                </c:pt>
              </c:strCache>
            </c:strRef>
          </c:cat>
          <c:val>
            <c:numRef>
              <c:f>Hoja1!$B$3:$B$5</c:f>
              <c:numCache>
                <c:formatCode>General</c:formatCode>
                <c:ptCount val="3"/>
                <c:pt idx="0">
                  <c:v>7086</c:v>
                </c:pt>
                <c:pt idx="1">
                  <c:v>19644</c:v>
                </c:pt>
                <c:pt idx="2">
                  <c:v>89663</c:v>
                </c:pt>
              </c:numCache>
            </c:numRef>
          </c:val>
        </c:ser>
        <c:ser>
          <c:idx val="1"/>
          <c:order val="1"/>
          <c:tx>
            <c:strRef>
              <c:f>Hoja1!$C$1</c:f>
              <c:strCache>
                <c:ptCount val="1"/>
                <c:pt idx="0">
                  <c:v>II TRIMESTRE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Hoja1!$A$3:$A$5</c:f>
              <c:strCache>
                <c:ptCount val="3"/>
                <c:pt idx="0">
                  <c:v>META</c:v>
                </c:pt>
                <c:pt idx="1">
                  <c:v>RISARALDA</c:v>
                </c:pt>
                <c:pt idx="2">
                  <c:v>TOLIMA</c:v>
                </c:pt>
              </c:strCache>
            </c:strRef>
          </c:cat>
          <c:val>
            <c:numRef>
              <c:f>Hoja1!$C$3:$C$5</c:f>
              <c:numCache>
                <c:formatCode>General</c:formatCode>
                <c:ptCount val="3"/>
                <c:pt idx="0">
                  <c:v>8280</c:v>
                </c:pt>
                <c:pt idx="1">
                  <c:v>23111</c:v>
                </c:pt>
                <c:pt idx="2">
                  <c:v>96788</c:v>
                </c:pt>
              </c:numCache>
            </c:numRef>
          </c:val>
        </c:ser>
        <c:ser>
          <c:idx val="2"/>
          <c:order val="2"/>
          <c:tx>
            <c:strRef>
              <c:f>Hoja1!$D$1</c:f>
              <c:strCache>
                <c:ptCount val="1"/>
                <c:pt idx="0">
                  <c:v>III TRIMESTRE</c:v>
                </c:pt>
              </c:strCache>
            </c:strRef>
          </c:tx>
          <c:spPr>
            <a:solidFill>
              <a:schemeClr val="accent5"/>
            </a:solidFill>
            <a:ln>
              <a:noFill/>
            </a:ln>
            <a:effectLst/>
          </c:spPr>
          <c:invertIfNegative val="0"/>
          <c:dLbls>
            <c:dLbl>
              <c:idx val="2"/>
              <c:layout>
                <c:manualLayout>
                  <c:x val="-2.3148148148148147E-3"/>
                  <c:y val="-1.234567901234568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Hoja1!$A$3:$A$5</c:f>
              <c:strCache>
                <c:ptCount val="3"/>
                <c:pt idx="0">
                  <c:v>META</c:v>
                </c:pt>
                <c:pt idx="1">
                  <c:v>RISARALDA</c:v>
                </c:pt>
                <c:pt idx="2">
                  <c:v>TOLIMA</c:v>
                </c:pt>
              </c:strCache>
            </c:strRef>
          </c:cat>
          <c:val>
            <c:numRef>
              <c:f>Hoja1!$D$3:$D$5</c:f>
              <c:numCache>
                <c:formatCode>General</c:formatCode>
                <c:ptCount val="3"/>
                <c:pt idx="0">
                  <c:v>8031</c:v>
                </c:pt>
                <c:pt idx="1">
                  <c:v>23591</c:v>
                </c:pt>
                <c:pt idx="2">
                  <c:v>101718</c:v>
                </c:pt>
              </c:numCache>
            </c:numRef>
          </c:val>
        </c:ser>
        <c:ser>
          <c:idx val="3"/>
          <c:order val="3"/>
          <c:tx>
            <c:strRef>
              <c:f>Hoja1!$E$1</c:f>
              <c:strCache>
                <c:ptCount val="1"/>
                <c:pt idx="0">
                  <c:v>IV TRIMESTRE </c:v>
                </c:pt>
              </c:strCache>
            </c:strRef>
          </c:tx>
          <c:spPr>
            <a:solidFill>
              <a:schemeClr val="accent1">
                <a:lumMod val="60000"/>
              </a:schemeClr>
            </a:solidFill>
            <a:ln>
              <a:noFill/>
            </a:ln>
            <a:effectLst/>
          </c:spPr>
          <c:invertIfNegative val="0"/>
          <c:dLbls>
            <c:dLbl>
              <c:idx val="2"/>
              <c:layout>
                <c:manualLayout>
                  <c:x val="6.9444444444444441E-3"/>
                  <c:y val="1.234567901234567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Hoja1!$A$3:$A$5</c:f>
              <c:strCache>
                <c:ptCount val="3"/>
                <c:pt idx="0">
                  <c:v>META</c:v>
                </c:pt>
                <c:pt idx="1">
                  <c:v>RISARALDA</c:v>
                </c:pt>
                <c:pt idx="2">
                  <c:v>TOLIMA</c:v>
                </c:pt>
              </c:strCache>
            </c:strRef>
          </c:cat>
          <c:val>
            <c:numRef>
              <c:f>Hoja1!$E$3:$E$5</c:f>
              <c:numCache>
                <c:formatCode>General</c:formatCode>
                <c:ptCount val="3"/>
                <c:pt idx="0">
                  <c:v>7948</c:v>
                </c:pt>
                <c:pt idx="1">
                  <c:v>21075</c:v>
                </c:pt>
                <c:pt idx="2">
                  <c:v>102380</c:v>
                </c:pt>
              </c:numCache>
            </c:numRef>
          </c:val>
        </c:ser>
        <c:dLbls>
          <c:showLegendKey val="0"/>
          <c:showVal val="1"/>
          <c:showCatName val="0"/>
          <c:showSerName val="0"/>
          <c:showPercent val="0"/>
          <c:showBubbleSize val="0"/>
        </c:dLbls>
        <c:gapWidth val="219"/>
        <c:overlap val="-27"/>
        <c:axId val="934711744"/>
        <c:axId val="934713920"/>
      </c:barChart>
      <c:catAx>
        <c:axId val="93471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34713920"/>
        <c:crosses val="autoZero"/>
        <c:auto val="1"/>
        <c:lblAlgn val="ctr"/>
        <c:lblOffset val="100"/>
        <c:noMultiLvlLbl val="0"/>
      </c:catAx>
      <c:valAx>
        <c:axId val="93471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34711744"/>
        <c:crosses val="autoZero"/>
        <c:crossBetween val="between"/>
      </c:valAx>
      <c:spPr>
        <a:noFill/>
        <a:ln>
          <a:solidFill>
            <a:srgbClr val="99CB38">
              <a:alpha val="14000"/>
            </a:srgbClr>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Hoja1!$B$1</c:f>
              <c:strCache>
                <c:ptCount val="1"/>
                <c:pt idx="0">
                  <c:v>I TRIMESTRE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LABORATORIO CLINICO DE HEMATOLOGIA Y BANCO DE SANGRE</c:v>
                </c:pt>
                <c:pt idx="1">
                  <c:v>ATENCION FARMACEUTICA E INSUMOS</c:v>
                </c:pt>
                <c:pt idx="2">
                  <c:v>IMAGENES DIAGNOSTICAS</c:v>
                </c:pt>
                <c:pt idx="3">
                  <c:v>MEDICINA GENERAL</c:v>
                </c:pt>
                <c:pt idx="4">
                  <c:v>MEDICINA INTERNA</c:v>
                </c:pt>
                <c:pt idx="5">
                  <c:v>GINECOOBSTETRICIA</c:v>
                </c:pt>
              </c:strCache>
            </c:strRef>
          </c:cat>
          <c:val>
            <c:numRef>
              <c:f>Hoja1!$B$2:$B$7</c:f>
              <c:numCache>
                <c:formatCode>General</c:formatCode>
                <c:ptCount val="6"/>
                <c:pt idx="0">
                  <c:v>30524</c:v>
                </c:pt>
                <c:pt idx="1">
                  <c:v>15957</c:v>
                </c:pt>
                <c:pt idx="2">
                  <c:v>12676</c:v>
                </c:pt>
                <c:pt idx="3">
                  <c:v>9655</c:v>
                </c:pt>
                <c:pt idx="4">
                  <c:v>3203</c:v>
                </c:pt>
                <c:pt idx="5">
                  <c:v>3222</c:v>
                </c:pt>
              </c:numCache>
            </c:numRef>
          </c:val>
        </c:ser>
        <c:ser>
          <c:idx val="1"/>
          <c:order val="1"/>
          <c:tx>
            <c:strRef>
              <c:f>Hoja1!$C$1</c:f>
              <c:strCache>
                <c:ptCount val="1"/>
                <c:pt idx="0">
                  <c:v>II TRIMESTRE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LABORATORIO CLINICO DE HEMATOLOGIA Y BANCO DE SANGRE</c:v>
                </c:pt>
                <c:pt idx="1">
                  <c:v>ATENCION FARMACEUTICA E INSUMOS</c:v>
                </c:pt>
                <c:pt idx="2">
                  <c:v>IMAGENES DIAGNOSTICAS</c:v>
                </c:pt>
                <c:pt idx="3">
                  <c:v>MEDICINA GENERAL</c:v>
                </c:pt>
                <c:pt idx="4">
                  <c:v>MEDICINA INTERNA</c:v>
                </c:pt>
                <c:pt idx="5">
                  <c:v>GINECOOBSTETRICIA</c:v>
                </c:pt>
              </c:strCache>
            </c:strRef>
          </c:cat>
          <c:val>
            <c:numRef>
              <c:f>Hoja1!$C$2:$C$7</c:f>
              <c:numCache>
                <c:formatCode>General</c:formatCode>
                <c:ptCount val="6"/>
                <c:pt idx="0">
                  <c:v>33508</c:v>
                </c:pt>
                <c:pt idx="1">
                  <c:v>19215</c:v>
                </c:pt>
                <c:pt idx="2">
                  <c:v>12583</c:v>
                </c:pt>
                <c:pt idx="3">
                  <c:v>11158</c:v>
                </c:pt>
                <c:pt idx="4">
                  <c:v>3658</c:v>
                </c:pt>
                <c:pt idx="5">
                  <c:v>3168</c:v>
                </c:pt>
              </c:numCache>
            </c:numRef>
          </c:val>
        </c:ser>
        <c:ser>
          <c:idx val="2"/>
          <c:order val="2"/>
          <c:tx>
            <c:strRef>
              <c:f>Hoja1!$D$1</c:f>
              <c:strCache>
                <c:ptCount val="1"/>
                <c:pt idx="0">
                  <c:v>III TRIMESTRE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LABORATORIO CLINICO DE HEMATOLOGIA Y BANCO DE SANGRE</c:v>
                </c:pt>
                <c:pt idx="1">
                  <c:v>ATENCION FARMACEUTICA E INSUMOS</c:v>
                </c:pt>
                <c:pt idx="2">
                  <c:v>IMAGENES DIAGNOSTICAS</c:v>
                </c:pt>
                <c:pt idx="3">
                  <c:v>MEDICINA GENERAL</c:v>
                </c:pt>
                <c:pt idx="4">
                  <c:v>MEDICINA INTERNA</c:v>
                </c:pt>
                <c:pt idx="5">
                  <c:v>GINECOOBSTETRICIA</c:v>
                </c:pt>
              </c:strCache>
            </c:strRef>
          </c:cat>
          <c:val>
            <c:numRef>
              <c:f>Hoja1!$D$2:$D$7</c:f>
              <c:numCache>
                <c:formatCode>General</c:formatCode>
                <c:ptCount val="6"/>
                <c:pt idx="0">
                  <c:v>32089</c:v>
                </c:pt>
                <c:pt idx="1">
                  <c:v>21194</c:v>
                </c:pt>
                <c:pt idx="2">
                  <c:v>14529</c:v>
                </c:pt>
                <c:pt idx="3">
                  <c:v>9466</c:v>
                </c:pt>
                <c:pt idx="4">
                  <c:v>4433</c:v>
                </c:pt>
                <c:pt idx="5">
                  <c:v>3821</c:v>
                </c:pt>
              </c:numCache>
            </c:numRef>
          </c:val>
        </c:ser>
        <c:ser>
          <c:idx val="3"/>
          <c:order val="3"/>
          <c:tx>
            <c:strRef>
              <c:f>Hoja1!$E$1</c:f>
              <c:strCache>
                <c:ptCount val="1"/>
                <c:pt idx="0">
                  <c:v>IV TRIMESTRE </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LABORATORIO CLINICO DE HEMATOLOGIA Y BANCO DE SANGRE</c:v>
                </c:pt>
                <c:pt idx="1">
                  <c:v>ATENCION FARMACEUTICA E INSUMOS</c:v>
                </c:pt>
                <c:pt idx="2">
                  <c:v>IMAGENES DIAGNOSTICAS</c:v>
                </c:pt>
                <c:pt idx="3">
                  <c:v>MEDICINA GENERAL</c:v>
                </c:pt>
                <c:pt idx="4">
                  <c:v>MEDICINA INTERNA</c:v>
                </c:pt>
                <c:pt idx="5">
                  <c:v>GINECOOBSTETRICIA</c:v>
                </c:pt>
              </c:strCache>
            </c:strRef>
          </c:cat>
          <c:val>
            <c:numRef>
              <c:f>Hoja1!$E$2:$E$7</c:f>
              <c:numCache>
                <c:formatCode>General</c:formatCode>
                <c:ptCount val="6"/>
                <c:pt idx="0">
                  <c:v>33251</c:v>
                </c:pt>
                <c:pt idx="1">
                  <c:v>21628</c:v>
                </c:pt>
                <c:pt idx="2">
                  <c:v>12684</c:v>
                </c:pt>
                <c:pt idx="3">
                  <c:v>10455</c:v>
                </c:pt>
                <c:pt idx="4">
                  <c:v>4097</c:v>
                </c:pt>
                <c:pt idx="5">
                  <c:v>3387</c:v>
                </c:pt>
              </c:numCache>
            </c:numRef>
          </c:val>
        </c:ser>
        <c:dLbls>
          <c:showLegendKey val="0"/>
          <c:showVal val="1"/>
          <c:showCatName val="0"/>
          <c:showSerName val="0"/>
          <c:showPercent val="0"/>
          <c:showBubbleSize val="0"/>
        </c:dLbls>
        <c:gapWidth val="219"/>
        <c:overlap val="-27"/>
        <c:axId val="934714464"/>
        <c:axId val="934719904"/>
      </c:barChart>
      <c:catAx>
        <c:axId val="93471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934719904"/>
        <c:crosses val="autoZero"/>
        <c:auto val="1"/>
        <c:lblAlgn val="ctr"/>
        <c:lblOffset val="100"/>
        <c:noMultiLvlLbl val="0"/>
      </c:catAx>
      <c:valAx>
        <c:axId val="934719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934714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sz="700"/>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Hoja1!$B$1</c:f>
              <c:strCache>
                <c:ptCount val="1"/>
                <c:pt idx="0">
                  <c:v>I TRIMESTRE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3"/>
              <c:layout>
                <c:manualLayout>
                  <c:x val="-6.5573770491804077E-3"/>
                  <c:y val="4.206098843322663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Hoja1!$A$2:$A$6</c:f>
              <c:strCache>
                <c:ptCount val="5"/>
                <c:pt idx="0">
                  <c:v>ANULADA</c:v>
                </c:pt>
                <c:pt idx="1">
                  <c:v>AUTORIZADA</c:v>
                </c:pt>
                <c:pt idx="2">
                  <c:v>COBRADA</c:v>
                </c:pt>
                <c:pt idx="3">
                  <c:v>NO COBRADA</c:v>
                </c:pt>
                <c:pt idx="4">
                  <c:v>NO PRESTADA</c:v>
                </c:pt>
              </c:strCache>
            </c:strRef>
          </c:cat>
          <c:val>
            <c:numRef>
              <c:f>Hoja1!$B$2:$B$6</c:f>
              <c:numCache>
                <c:formatCode>General</c:formatCode>
                <c:ptCount val="5"/>
                <c:pt idx="0">
                  <c:v>8993</c:v>
                </c:pt>
                <c:pt idx="1">
                  <c:v>0</c:v>
                </c:pt>
                <c:pt idx="2">
                  <c:v>80982</c:v>
                </c:pt>
                <c:pt idx="3">
                  <c:v>1460</c:v>
                </c:pt>
                <c:pt idx="4">
                  <c:v>24958</c:v>
                </c:pt>
              </c:numCache>
            </c:numRef>
          </c:val>
        </c:ser>
        <c:ser>
          <c:idx val="1"/>
          <c:order val="1"/>
          <c:tx>
            <c:strRef>
              <c:f>Hoja1!$C$1</c:f>
              <c:strCache>
                <c:ptCount val="1"/>
                <c:pt idx="0">
                  <c:v>II TRIMESTRE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0"/>
              <c:layout>
                <c:manualLayout>
                  <c:x val="-2.0036198412621627E-17"/>
                  <c:y val="-5.46792849631966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1857923497268562E-3"/>
                  <c:y val="-6.309148264984226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Hoja1!$A$2:$A$6</c:f>
              <c:strCache>
                <c:ptCount val="5"/>
                <c:pt idx="0">
                  <c:v>ANULADA</c:v>
                </c:pt>
                <c:pt idx="1">
                  <c:v>AUTORIZADA</c:v>
                </c:pt>
                <c:pt idx="2">
                  <c:v>COBRADA</c:v>
                </c:pt>
                <c:pt idx="3">
                  <c:v>NO COBRADA</c:v>
                </c:pt>
                <c:pt idx="4">
                  <c:v>NO PRESTADA</c:v>
                </c:pt>
              </c:strCache>
            </c:strRef>
          </c:cat>
          <c:val>
            <c:numRef>
              <c:f>Hoja1!$C$2:$C$6</c:f>
              <c:numCache>
                <c:formatCode>General</c:formatCode>
                <c:ptCount val="5"/>
                <c:pt idx="0">
                  <c:v>10070</c:v>
                </c:pt>
                <c:pt idx="1">
                  <c:v>1</c:v>
                </c:pt>
                <c:pt idx="2">
                  <c:v>86640</c:v>
                </c:pt>
                <c:pt idx="3">
                  <c:v>1925</c:v>
                </c:pt>
                <c:pt idx="4">
                  <c:v>29547</c:v>
                </c:pt>
              </c:numCache>
            </c:numRef>
          </c:val>
        </c:ser>
        <c:ser>
          <c:idx val="2"/>
          <c:order val="2"/>
          <c:tx>
            <c:strRef>
              <c:f>Hoja1!$D$1</c:f>
              <c:strCache>
                <c:ptCount val="1"/>
                <c:pt idx="0">
                  <c:v>III TRIMESTRE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dLbl>
              <c:idx val="1"/>
              <c:layout>
                <c:manualLayout>
                  <c:x val="-1.3114754098360696E-2"/>
                  <c:y val="-7.711092133564159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486338797814208E-2"/>
                  <c:y val="2.10304942166140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5573770491804077E-3"/>
                  <c:y val="8.412197686645790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Hoja1!$A$2:$A$6</c:f>
              <c:strCache>
                <c:ptCount val="5"/>
                <c:pt idx="0">
                  <c:v>ANULADA</c:v>
                </c:pt>
                <c:pt idx="1">
                  <c:v>AUTORIZADA</c:v>
                </c:pt>
                <c:pt idx="2">
                  <c:v>COBRADA</c:v>
                </c:pt>
                <c:pt idx="3">
                  <c:v>NO COBRADA</c:v>
                </c:pt>
                <c:pt idx="4">
                  <c:v>NO PRESTADA</c:v>
                </c:pt>
              </c:strCache>
            </c:strRef>
          </c:cat>
          <c:val>
            <c:numRef>
              <c:f>Hoja1!$D$2:$D$6</c:f>
              <c:numCache>
                <c:formatCode>General</c:formatCode>
                <c:ptCount val="5"/>
                <c:pt idx="0">
                  <c:v>10581</c:v>
                </c:pt>
                <c:pt idx="1">
                  <c:v>27590</c:v>
                </c:pt>
                <c:pt idx="2">
                  <c:v>85136</c:v>
                </c:pt>
                <c:pt idx="3">
                  <c:v>4755</c:v>
                </c:pt>
                <c:pt idx="4">
                  <c:v>5278</c:v>
                </c:pt>
              </c:numCache>
            </c:numRef>
          </c:val>
        </c:ser>
        <c:ser>
          <c:idx val="3"/>
          <c:order val="3"/>
          <c:tx>
            <c:strRef>
              <c:f>Hoja1!$E$1</c:f>
              <c:strCache>
                <c:ptCount val="1"/>
                <c:pt idx="0">
                  <c:v>IV TRIMESTRE </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dLbls>
            <c:dLbl>
              <c:idx val="0"/>
              <c:layout>
                <c:manualLayout>
                  <c:x val="6.5573770491803079E-3"/>
                  <c:y val="1.261829652996845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Hoja1!$A$2:$A$6</c:f>
              <c:strCache>
                <c:ptCount val="5"/>
                <c:pt idx="0">
                  <c:v>ANULADA</c:v>
                </c:pt>
                <c:pt idx="1">
                  <c:v>AUTORIZADA</c:v>
                </c:pt>
                <c:pt idx="2">
                  <c:v>COBRADA</c:v>
                </c:pt>
                <c:pt idx="3">
                  <c:v>NO COBRADA</c:v>
                </c:pt>
                <c:pt idx="4">
                  <c:v>NO PRESTADA</c:v>
                </c:pt>
              </c:strCache>
            </c:strRef>
          </c:cat>
          <c:val>
            <c:numRef>
              <c:f>Hoja1!$E$2:$E$6</c:f>
              <c:numCache>
                <c:formatCode>General</c:formatCode>
                <c:ptCount val="5"/>
                <c:pt idx="0">
                  <c:v>7363</c:v>
                </c:pt>
                <c:pt idx="1">
                  <c:v>64408</c:v>
                </c:pt>
                <c:pt idx="2">
                  <c:v>43476</c:v>
                </c:pt>
                <c:pt idx="3">
                  <c:v>16156</c:v>
                </c:pt>
                <c:pt idx="4">
                  <c:v>0</c:v>
                </c:pt>
              </c:numCache>
            </c:numRef>
          </c:val>
        </c:ser>
        <c:dLbls>
          <c:showLegendKey val="0"/>
          <c:showVal val="1"/>
          <c:showCatName val="0"/>
          <c:showSerName val="0"/>
          <c:showPercent val="0"/>
          <c:showBubbleSize val="0"/>
        </c:dLbls>
        <c:gapWidth val="100"/>
        <c:overlap val="-24"/>
        <c:axId val="934717728"/>
        <c:axId val="934722624"/>
      </c:barChart>
      <c:catAx>
        <c:axId val="9347177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934722624"/>
        <c:crosses val="autoZero"/>
        <c:auto val="1"/>
        <c:lblAlgn val="ctr"/>
        <c:lblOffset val="100"/>
        <c:noMultiLvlLbl val="0"/>
      </c:catAx>
      <c:valAx>
        <c:axId val="9347226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934717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US" sz="1800" b="1" i="0" baseline="0">
                <a:effectLst/>
              </a:rPr>
              <a:t>% EJECUCIÓN DE MINUTAS DE CÁPITA AÑO 2022</a:t>
            </a:r>
            <a:endParaRPr lang="es-CO">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75000"/>
                    <a:lumOff val="25000"/>
                  </a:sysClr>
                </a:solidFill>
              </a:defRPr>
            </a:pPr>
            <a:endParaRPr lang="es-CO"/>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s-CO"/>
        </a:p>
      </c:txPr>
    </c:title>
    <c:autoTitleDeleted val="0"/>
    <c:plotArea>
      <c:layout/>
      <c:pieChart>
        <c:varyColors val="1"/>
        <c:ser>
          <c:idx val="0"/>
          <c:order val="0"/>
          <c:dPt>
            <c:idx val="0"/>
            <c:bubble3D val="0"/>
            <c:spPr>
              <a:solidFill>
                <a:schemeClr val="accent5">
                  <a:lumMod val="60000"/>
                  <a:lumOff val="40000"/>
                </a:schemeClr>
              </a:solidFill>
              <a:ln>
                <a:noFill/>
              </a:ln>
              <a:effectLst>
                <a:outerShdw blurRad="254000" sx="102000" sy="102000" algn="ctr" rotWithShape="0">
                  <a:prstClr val="black">
                    <a:alpha val="20000"/>
                  </a:prstClr>
                </a:outerShdw>
              </a:effectLst>
            </c:spPr>
          </c:dPt>
          <c:dPt>
            <c:idx val="1"/>
            <c:bubble3D val="0"/>
            <c:spPr>
              <a:solidFill>
                <a:schemeClr val="accent4"/>
              </a:solidFill>
              <a:ln>
                <a:noFill/>
              </a:ln>
              <a:effectLst>
                <a:outerShdw blurRad="254000" sx="102000" sy="102000" algn="ctr" rotWithShape="0">
                  <a:prstClr val="black">
                    <a:alpha val="20000"/>
                  </a:prstClr>
                </a:outerShdw>
              </a:effectLst>
            </c:spPr>
          </c:dPt>
          <c:dPt>
            <c:idx val="2"/>
            <c:bubble3D val="0"/>
            <c:spPr>
              <a:solidFill>
                <a:schemeClr val="accent6"/>
              </a:solidFill>
              <a:ln>
                <a:noFill/>
              </a:ln>
              <a:effectLst>
                <a:outerShdw blurRad="254000" sx="102000" sy="102000" algn="ctr" rotWithShape="0">
                  <a:prstClr val="black">
                    <a:alpha val="20000"/>
                  </a:prstClr>
                </a:outerShdw>
              </a:effectLst>
            </c:spPr>
          </c:dPt>
          <c:dPt>
            <c:idx val="3"/>
            <c:bubble3D val="0"/>
            <c:spPr>
              <a:solidFill>
                <a:schemeClr val="accent2">
                  <a:lumMod val="60000"/>
                </a:schemeClr>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'CAPITA 1'!$D$4:$D$7</c:f>
              <c:strCache>
                <c:ptCount val="4"/>
                <c:pt idx="0">
                  <c:v>EN MESA DE NEGOCIACION </c:v>
                </c:pt>
                <c:pt idx="1">
                  <c:v>FALLIDO </c:v>
                </c:pt>
                <c:pt idx="2">
                  <c:v>LEGALIZADO</c:v>
                </c:pt>
                <c:pt idx="3">
                  <c:v>PENDIENTE AVAL POR LA IPS </c:v>
                </c:pt>
              </c:strCache>
            </c:strRef>
          </c:cat>
          <c:val>
            <c:numRef>
              <c:f>'CAPITA 1'!$E$4:$E$7</c:f>
              <c:numCache>
                <c:formatCode>General</c:formatCode>
                <c:ptCount val="4"/>
                <c:pt idx="0">
                  <c:v>13</c:v>
                </c:pt>
                <c:pt idx="1">
                  <c:v>2</c:v>
                </c:pt>
                <c:pt idx="2">
                  <c:v>64</c:v>
                </c:pt>
                <c:pt idx="3">
                  <c:v>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22725776669753"/>
          <c:y val="0.47795987378380467"/>
          <c:w val="0.22200105729266861"/>
          <c:h val="0.322638479528034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US" sz="1800" b="1" i="0" baseline="0">
                <a:effectLst/>
              </a:rPr>
              <a:t>% EJECUCIÓN DE MINUTAS DE EVENTO  AÑO 2022</a:t>
            </a:r>
            <a:endParaRPr lang="es-CO">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75000"/>
                    <a:lumOff val="25000"/>
                  </a:sysClr>
                </a:solidFill>
              </a:defRPr>
            </a:pPr>
            <a:endParaRPr lang="es-CO"/>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s-CO"/>
        </a:p>
      </c:txPr>
    </c:title>
    <c:autoTitleDeleted val="0"/>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Pt>
            <c:idx val="2"/>
            <c:bubble3D val="0"/>
            <c:spPr>
              <a:solidFill>
                <a:schemeClr val="accent4"/>
              </a:solidFill>
              <a:ln>
                <a:noFill/>
              </a:ln>
              <a:effectLst>
                <a:outerShdw blurRad="254000" sx="102000" sy="102000" algn="ctr" rotWithShape="0">
                  <a:prstClr val="black">
                    <a:alpha val="20000"/>
                  </a:prstClr>
                </a:outerShdw>
              </a:effectLst>
            </c:spPr>
          </c:dPt>
          <c:dPt>
            <c:idx val="3"/>
            <c:bubble3D val="0"/>
            <c:spPr>
              <a:solidFill>
                <a:schemeClr val="accent6">
                  <a:lumMod val="60000"/>
                </a:schemeClr>
              </a:solidFill>
              <a:ln>
                <a:noFill/>
              </a:ln>
              <a:effectLst>
                <a:outerShdw blurRad="254000" sx="102000" sy="102000" algn="ctr" rotWithShape="0">
                  <a:prstClr val="black">
                    <a:alpha val="20000"/>
                  </a:prstClr>
                </a:outerShdw>
              </a:effectLst>
            </c:spPr>
          </c:dPt>
          <c:dLbls>
            <c:dLbl>
              <c:idx val="1"/>
              <c:layout>
                <c:manualLayout>
                  <c:x val="-1.1698101163229386E-2"/>
                  <c:y val="0.10653828386838907"/>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1696487359975671E-2"/>
                  <c:y val="7.2495735746432755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Hoja9!$D$4:$D$7</c:f>
              <c:strCache>
                <c:ptCount val="4"/>
                <c:pt idx="0">
                  <c:v>CUENTAS POR PAGAR </c:v>
                </c:pt>
                <c:pt idx="1">
                  <c:v>FALLIDO </c:v>
                </c:pt>
                <c:pt idx="2">
                  <c:v>LEGALIZADO</c:v>
                </c:pt>
                <c:pt idx="3">
                  <c:v>PENDIENTE AVAL POR  IPS </c:v>
                </c:pt>
              </c:strCache>
            </c:strRef>
          </c:cat>
          <c:val>
            <c:numRef>
              <c:f>Hoja9!$E$4:$E$7</c:f>
              <c:numCache>
                <c:formatCode>General</c:formatCode>
                <c:ptCount val="4"/>
                <c:pt idx="0">
                  <c:v>1</c:v>
                </c:pt>
                <c:pt idx="1">
                  <c:v>3</c:v>
                </c:pt>
                <c:pt idx="2">
                  <c:v>49</c:v>
                </c:pt>
                <c:pt idx="3">
                  <c:v>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sz="1400"/>
              <a:t>DISTRIBUCIÓN PORCENTUAL DE LOS 5 MUNICIPIOS CON MAYOR NUMERO DE QUEJAS </a:t>
            </a:r>
            <a:endParaRPr lang="en-US" sz="140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pieChart>
        <c:varyColors val="1"/>
        <c:ser>
          <c:idx val="0"/>
          <c:order val="0"/>
          <c:tx>
            <c:strRef>
              <c:f>Hoja1!$B$1</c:f>
              <c:strCache>
                <c:ptCount val="1"/>
                <c:pt idx="0">
                  <c:v>CANTIDAD PQRS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775-4F8B-8CBE-DA244E543A01}"/>
              </c:ext>
            </c:extLst>
          </c:dPt>
          <c:dPt>
            <c:idx val="1"/>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775-4F8B-8CBE-DA244E543A01}"/>
              </c:ext>
            </c:extLst>
          </c:dPt>
          <c:dPt>
            <c:idx val="2"/>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64A-40AF-A991-217101649B61}"/>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64A-40AF-A991-217101649B61}"/>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264A-40AF-A991-217101649B6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Hoja1!$A$2:$A$6</c:f>
              <c:strCache>
                <c:ptCount val="5"/>
                <c:pt idx="0">
                  <c:v>IBAGUE</c:v>
                </c:pt>
                <c:pt idx="1">
                  <c:v>NATAGAIMA</c:v>
                </c:pt>
                <c:pt idx="2">
                  <c:v>ORTEGA</c:v>
                </c:pt>
                <c:pt idx="3">
                  <c:v>CHAPARRAL</c:v>
                </c:pt>
                <c:pt idx="4">
                  <c:v>COYAIMA</c:v>
                </c:pt>
              </c:strCache>
            </c:strRef>
          </c:cat>
          <c:val>
            <c:numRef>
              <c:f>Hoja1!$B$2:$B$6</c:f>
              <c:numCache>
                <c:formatCode>General</c:formatCode>
                <c:ptCount val="5"/>
                <c:pt idx="0">
                  <c:v>18</c:v>
                </c:pt>
                <c:pt idx="1">
                  <c:v>10</c:v>
                </c:pt>
                <c:pt idx="2">
                  <c:v>8</c:v>
                </c:pt>
                <c:pt idx="3">
                  <c:v>7</c:v>
                </c:pt>
                <c:pt idx="4">
                  <c:v>4</c:v>
                </c:pt>
              </c:numCache>
            </c:numRef>
          </c:val>
          <c:extLst xmlns:c16r2="http://schemas.microsoft.com/office/drawing/2015/06/chart">
            <c:ext xmlns:c16="http://schemas.microsoft.com/office/drawing/2014/chart" uri="{C3380CC4-5D6E-409C-BE32-E72D297353CC}">
              <c16:uniqueId val="{00000004-0775-4F8B-8CBE-DA244E543A01}"/>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0070C0"/>
      </a:solidFill>
      <a:round/>
    </a:ln>
    <a:effectLst/>
  </c:spPr>
  <c:txPr>
    <a:bodyPr/>
    <a:lstStyle/>
    <a:p>
      <a:pPr>
        <a:defRPr/>
      </a:pPr>
      <a:endParaRPr lang="es-C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1" i="0" u="none" strike="noStrike" kern="1200" spc="0" baseline="0">
                <a:solidFill>
                  <a:schemeClr val="tx1">
                    <a:lumMod val="65000"/>
                    <a:lumOff val="35000"/>
                  </a:schemeClr>
                </a:solidFill>
                <a:latin typeface="+mn-lt"/>
                <a:ea typeface="+mn-ea"/>
                <a:cs typeface="+mn-cs"/>
              </a:defRPr>
            </a:pPr>
            <a:r>
              <a:rPr lang="en-US" sz="800" b="1" dirty="0"/>
              <a:t>EMBARAZADAS SEGUN TRIMESTRE DE GESTACION CAPTADAS PIJAOS SALUD EPSI 2022</a:t>
            </a:r>
            <a:endParaRPr lang="es-CO" sz="800" b="1" dirty="0"/>
          </a:p>
        </c:rich>
      </c:tx>
      <c:layout/>
      <c:overlay val="0"/>
      <c:spPr>
        <a:noFill/>
        <a:ln>
          <a:noFill/>
        </a:ln>
        <a:effectLst/>
      </c:spPr>
      <c:txPr>
        <a:bodyPr rot="0" spcFirstLastPara="1" vertOverflow="ellipsis" vert="horz" wrap="square" anchor="ctr" anchorCtr="1"/>
        <a:lstStyle/>
        <a:p>
          <a:pPr>
            <a:defRPr sz="8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118849849966481"/>
          <c:y val="0.23585918854415275"/>
          <c:w val="0.84093508791778471"/>
          <c:h val="0.54928964726664542"/>
        </c:manualLayout>
      </c:layout>
      <c:barChart>
        <c:barDir val="col"/>
        <c:grouping val="clustered"/>
        <c:varyColors val="0"/>
        <c:ser>
          <c:idx val="0"/>
          <c:order val="0"/>
          <c:tx>
            <c:strRef>
              <c:f>Hoja2!$D$4</c:f>
              <c:strCache>
                <c:ptCount val="1"/>
                <c:pt idx="0">
                  <c:v>TOLIMA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Hoja2!$E$3:$G$3</c:f>
              <c:strCache>
                <c:ptCount val="3"/>
                <c:pt idx="0">
                  <c:v>I TRIMESTRE</c:v>
                </c:pt>
                <c:pt idx="1">
                  <c:v>II TRIMESTRE</c:v>
                </c:pt>
                <c:pt idx="2">
                  <c:v>III TRIMESTRE</c:v>
                </c:pt>
              </c:strCache>
            </c:strRef>
          </c:cat>
          <c:val>
            <c:numRef>
              <c:f>Hoja2!$E$4:$G$4</c:f>
              <c:numCache>
                <c:formatCode>General</c:formatCode>
                <c:ptCount val="3"/>
                <c:pt idx="0">
                  <c:v>516</c:v>
                </c:pt>
                <c:pt idx="1">
                  <c:v>302</c:v>
                </c:pt>
                <c:pt idx="2">
                  <c:v>113</c:v>
                </c:pt>
              </c:numCache>
            </c:numRef>
          </c:val>
        </c:ser>
        <c:ser>
          <c:idx val="1"/>
          <c:order val="1"/>
          <c:tx>
            <c:strRef>
              <c:f>Hoja2!$D$5</c:f>
              <c:strCache>
                <c:ptCount val="1"/>
                <c:pt idx="0">
                  <c:v>RISARALDA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Hoja2!$E$3:$G$3</c:f>
              <c:strCache>
                <c:ptCount val="3"/>
                <c:pt idx="0">
                  <c:v>I TRIMESTRE</c:v>
                </c:pt>
                <c:pt idx="1">
                  <c:v>II TRIMESTRE</c:v>
                </c:pt>
                <c:pt idx="2">
                  <c:v>III TRIMESTRE</c:v>
                </c:pt>
              </c:strCache>
            </c:strRef>
          </c:cat>
          <c:val>
            <c:numRef>
              <c:f>Hoja2!$E$5:$G$5</c:f>
              <c:numCache>
                <c:formatCode>General</c:formatCode>
                <c:ptCount val="3"/>
                <c:pt idx="0">
                  <c:v>273</c:v>
                </c:pt>
                <c:pt idx="1">
                  <c:v>261</c:v>
                </c:pt>
                <c:pt idx="2">
                  <c:v>61</c:v>
                </c:pt>
              </c:numCache>
            </c:numRef>
          </c:val>
        </c:ser>
        <c:ser>
          <c:idx val="2"/>
          <c:order val="2"/>
          <c:tx>
            <c:strRef>
              <c:f>Hoja2!$D$6</c:f>
              <c:strCache>
                <c:ptCount val="1"/>
                <c:pt idx="0">
                  <c:v>META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Hoja2!$E$3:$G$3</c:f>
              <c:strCache>
                <c:ptCount val="3"/>
                <c:pt idx="0">
                  <c:v>I TRIMESTRE</c:v>
                </c:pt>
                <c:pt idx="1">
                  <c:v>II TRIMESTRE</c:v>
                </c:pt>
                <c:pt idx="2">
                  <c:v>III TRIMESTRE</c:v>
                </c:pt>
              </c:strCache>
            </c:strRef>
          </c:cat>
          <c:val>
            <c:numRef>
              <c:f>Hoja2!$E$6:$G$6</c:f>
              <c:numCache>
                <c:formatCode>General</c:formatCode>
                <c:ptCount val="3"/>
                <c:pt idx="0">
                  <c:v>165</c:v>
                </c:pt>
                <c:pt idx="1">
                  <c:v>221</c:v>
                </c:pt>
                <c:pt idx="2">
                  <c:v>129</c:v>
                </c:pt>
              </c:numCache>
            </c:numRef>
          </c:val>
        </c:ser>
        <c:dLbls>
          <c:dLblPos val="outEnd"/>
          <c:showLegendKey val="0"/>
          <c:showVal val="1"/>
          <c:showCatName val="0"/>
          <c:showSerName val="0"/>
          <c:showPercent val="0"/>
          <c:showBubbleSize val="0"/>
        </c:dLbls>
        <c:gapWidth val="219"/>
        <c:overlap val="-27"/>
        <c:axId val="437522928"/>
        <c:axId val="437524560"/>
      </c:barChart>
      <c:catAx>
        <c:axId val="43752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437524560"/>
        <c:crosses val="autoZero"/>
        <c:auto val="1"/>
        <c:lblAlgn val="ctr"/>
        <c:lblOffset val="100"/>
        <c:noMultiLvlLbl val="0"/>
      </c:catAx>
      <c:valAx>
        <c:axId val="43752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437522928"/>
        <c:crosses val="autoZero"/>
        <c:crossBetween val="between"/>
      </c:valAx>
      <c:spPr>
        <a:noFill/>
        <a:ln w="25400">
          <a:noFill/>
        </a:ln>
        <a:effectLst/>
      </c:spPr>
    </c:plotArea>
    <c:legend>
      <c:legendPos val="b"/>
      <c:layout>
        <c:manualLayout>
          <c:xMode val="edge"/>
          <c:yMode val="edge"/>
          <c:x val="0.22144744774156072"/>
          <c:y val="0.89458637926822393"/>
          <c:w val="0.55710476679370691"/>
          <c:h val="9.34804465074323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b="0"/>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9636295463067"/>
          <c:y val="0.10857715934497125"/>
          <c:w val="0.84055993000874896"/>
          <c:h val="0.63052001312335959"/>
        </c:manualLayout>
      </c:layout>
      <c:barChart>
        <c:barDir val="col"/>
        <c:grouping val="clustered"/>
        <c:varyColors val="0"/>
        <c:ser>
          <c:idx val="0"/>
          <c:order val="0"/>
          <c:tx>
            <c:v>REALIZADAS</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Hoja1!$K$40:$K$52</c:f>
              <c:strCache>
                <c:ptCount val="13"/>
                <c:pt idx="0">
                  <c:v>ENE</c:v>
                </c:pt>
                <c:pt idx="1">
                  <c:v>FEB</c:v>
                </c:pt>
                <c:pt idx="2">
                  <c:v>MAR</c:v>
                </c:pt>
                <c:pt idx="3">
                  <c:v>ABR</c:v>
                </c:pt>
                <c:pt idx="4">
                  <c:v>MAY</c:v>
                </c:pt>
                <c:pt idx="5">
                  <c:v>JUN</c:v>
                </c:pt>
                <c:pt idx="6">
                  <c:v>JUL</c:v>
                </c:pt>
                <c:pt idx="7">
                  <c:v>AGO</c:v>
                </c:pt>
                <c:pt idx="8">
                  <c:v>SEPT</c:v>
                </c:pt>
                <c:pt idx="9">
                  <c:v>OCT</c:v>
                </c:pt>
                <c:pt idx="10">
                  <c:v>NOV</c:v>
                </c:pt>
                <c:pt idx="11">
                  <c:v>DIC</c:v>
                </c:pt>
                <c:pt idx="12">
                  <c:v>TOTAL</c:v>
                </c:pt>
              </c:strCache>
              <c:extLst/>
            </c:strRef>
          </c:cat>
          <c:val>
            <c:numRef>
              <c:f>Hoja1!$L$40:$L$52</c:f>
              <c:numCache>
                <c:formatCode>General</c:formatCode>
                <c:ptCount val="13"/>
                <c:pt idx="0">
                  <c:v>323</c:v>
                </c:pt>
                <c:pt idx="1">
                  <c:v>502</c:v>
                </c:pt>
                <c:pt idx="2">
                  <c:v>558</c:v>
                </c:pt>
                <c:pt idx="3">
                  <c:v>412</c:v>
                </c:pt>
                <c:pt idx="4">
                  <c:v>473</c:v>
                </c:pt>
                <c:pt idx="5">
                  <c:v>385</c:v>
                </c:pt>
                <c:pt idx="6">
                  <c:v>377</c:v>
                </c:pt>
                <c:pt idx="7">
                  <c:v>478</c:v>
                </c:pt>
                <c:pt idx="8">
                  <c:v>468</c:v>
                </c:pt>
                <c:pt idx="9">
                  <c:v>478</c:v>
                </c:pt>
                <c:pt idx="10">
                  <c:v>381</c:v>
                </c:pt>
                <c:pt idx="11">
                  <c:v>225</c:v>
                </c:pt>
                <c:pt idx="12">
                  <c:v>5060</c:v>
                </c:pt>
              </c:numCache>
              <c:extLst/>
            </c:numRef>
          </c:val>
        </c:ser>
        <c:ser>
          <c:idx val="1"/>
          <c:order val="1"/>
          <c:tx>
            <c:v>ANORMAL</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Hoja1!$K$40:$K$52</c:f>
              <c:strCache>
                <c:ptCount val="13"/>
                <c:pt idx="0">
                  <c:v>ENE</c:v>
                </c:pt>
                <c:pt idx="1">
                  <c:v>FEB</c:v>
                </c:pt>
                <c:pt idx="2">
                  <c:v>MAR</c:v>
                </c:pt>
                <c:pt idx="3">
                  <c:v>ABR</c:v>
                </c:pt>
                <c:pt idx="4">
                  <c:v>MAY</c:v>
                </c:pt>
                <c:pt idx="5">
                  <c:v>JUN</c:v>
                </c:pt>
                <c:pt idx="6">
                  <c:v>JUL</c:v>
                </c:pt>
                <c:pt idx="7">
                  <c:v>AGO</c:v>
                </c:pt>
                <c:pt idx="8">
                  <c:v>SEPT</c:v>
                </c:pt>
                <c:pt idx="9">
                  <c:v>OCT</c:v>
                </c:pt>
                <c:pt idx="10">
                  <c:v>NOV</c:v>
                </c:pt>
                <c:pt idx="11">
                  <c:v>DIC</c:v>
                </c:pt>
                <c:pt idx="12">
                  <c:v>TOTAL</c:v>
                </c:pt>
              </c:strCache>
              <c:extLst/>
            </c:strRef>
          </c:cat>
          <c:val>
            <c:numRef>
              <c:f>Hoja1!$M$40:$M$52</c:f>
              <c:numCache>
                <c:formatCode>General</c:formatCode>
                <c:ptCount val="13"/>
                <c:pt idx="0">
                  <c:v>11</c:v>
                </c:pt>
                <c:pt idx="1">
                  <c:v>9</c:v>
                </c:pt>
                <c:pt idx="2">
                  <c:v>18</c:v>
                </c:pt>
                <c:pt idx="3">
                  <c:v>6</c:v>
                </c:pt>
                <c:pt idx="4">
                  <c:v>10</c:v>
                </c:pt>
                <c:pt idx="5">
                  <c:v>8</c:v>
                </c:pt>
                <c:pt idx="6">
                  <c:v>13</c:v>
                </c:pt>
                <c:pt idx="7">
                  <c:v>17</c:v>
                </c:pt>
                <c:pt idx="8">
                  <c:v>17</c:v>
                </c:pt>
                <c:pt idx="9">
                  <c:v>7</c:v>
                </c:pt>
                <c:pt idx="10">
                  <c:v>10</c:v>
                </c:pt>
                <c:pt idx="11">
                  <c:v>6</c:v>
                </c:pt>
                <c:pt idx="12">
                  <c:v>132</c:v>
                </c:pt>
              </c:numCache>
              <c:extLst/>
            </c:numRef>
          </c:val>
        </c:ser>
        <c:dLbls>
          <c:showLegendKey val="0"/>
          <c:showVal val="0"/>
          <c:showCatName val="0"/>
          <c:showSerName val="0"/>
          <c:showPercent val="0"/>
          <c:showBubbleSize val="0"/>
        </c:dLbls>
        <c:gapWidth val="219"/>
        <c:overlap val="-27"/>
        <c:axId val="437525648"/>
        <c:axId val="437528912"/>
        <c:extLst>
          <c:ext xmlns:c15="http://schemas.microsoft.com/office/drawing/2012/chart" uri="{02D57815-91ED-43cb-92C2-25804820EDAC}">
            <c15:filteredBarSeries>
              <c15:ser>
                <c:idx val="2"/>
                <c:order val="2"/>
                <c:tx>
                  <c:strRef>
                    <c:extLst>
                      <c:ext uri="{02D57815-91ED-43cb-92C2-25804820EDAC}">
                        <c15:formulaRef>
                          <c15:sqref>Hoja1!$N$37:$N$39</c15:sqref>
                        </c15:formulaRef>
                      </c:ext>
                    </c:extLst>
                    <c:strCache>
                      <c:ptCount val="3"/>
                      <c:pt idx="1">
                        <c:v>TOLIMA/PUERTO GAITAN/RISARALDA</c:v>
                      </c:pt>
                      <c:pt idx="2">
                        <c:v>ANORMAL</c:v>
                      </c:pt>
                    </c:strCache>
                  </c:strRef>
                </c:tx>
                <c:spPr>
                  <a:solidFill>
                    <a:schemeClr val="accent3"/>
                  </a:solidFill>
                  <a:ln>
                    <a:noFill/>
                  </a:ln>
                  <a:effectLst/>
                </c:spPr>
                <c:invertIfNegative val="0"/>
                <c:cat>
                  <c:strRef>
                    <c:extLst>
                      <c:ext uri="{02D57815-91ED-43cb-92C2-25804820EDAC}">
                        <c15:formulaRef>
                          <c15:sqref>Hoja1!$K$40:$K$52</c15:sqref>
                        </c15:formulaRef>
                      </c:ext>
                    </c:extLst>
                    <c:strCache>
                      <c:ptCount val="13"/>
                      <c:pt idx="0">
                        <c:v>ENE</c:v>
                      </c:pt>
                      <c:pt idx="1">
                        <c:v>FEB</c:v>
                      </c:pt>
                      <c:pt idx="2">
                        <c:v>MAR</c:v>
                      </c:pt>
                      <c:pt idx="3">
                        <c:v>ABR</c:v>
                      </c:pt>
                      <c:pt idx="4">
                        <c:v>MAY</c:v>
                      </c:pt>
                      <c:pt idx="5">
                        <c:v>JUN</c:v>
                      </c:pt>
                      <c:pt idx="6">
                        <c:v>JUL</c:v>
                      </c:pt>
                      <c:pt idx="7">
                        <c:v>AGO</c:v>
                      </c:pt>
                      <c:pt idx="8">
                        <c:v>SEPT</c:v>
                      </c:pt>
                      <c:pt idx="9">
                        <c:v>OCT</c:v>
                      </c:pt>
                      <c:pt idx="10">
                        <c:v>NOV</c:v>
                      </c:pt>
                      <c:pt idx="11">
                        <c:v>DIC</c:v>
                      </c:pt>
                      <c:pt idx="12">
                        <c:v>TOTAL</c:v>
                      </c:pt>
                    </c:strCache>
                  </c:strRef>
                </c:cat>
                <c:val>
                  <c:numRef>
                    <c:extLst>
                      <c:ext uri="{02D57815-91ED-43cb-92C2-25804820EDAC}">
                        <c15:formulaRef>
                          <c15:sqref>Hoja1!$N$40:$N$52</c15:sqref>
                        </c15:formulaRef>
                      </c:ext>
                    </c:extLst>
                    <c:numCache>
                      <c:formatCode>General</c:formatCode>
                      <c:ptCount val="13"/>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Hoja1!$O$37:$O$39</c15:sqref>
                        </c15:formulaRef>
                      </c:ext>
                    </c:extLst>
                    <c:strCache>
                      <c:ptCount val="3"/>
                      <c:pt idx="1">
                        <c:v>TOLIMA/PUERTO GAITAN/RISARALDA</c:v>
                      </c:pt>
                      <c:pt idx="2">
                        <c:v>ANORMAL</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Hoja1!$K$40:$K$52</c15:sqref>
                        </c15:formulaRef>
                      </c:ext>
                    </c:extLst>
                    <c:strCache>
                      <c:ptCount val="13"/>
                      <c:pt idx="0">
                        <c:v>ENE</c:v>
                      </c:pt>
                      <c:pt idx="1">
                        <c:v>FEB</c:v>
                      </c:pt>
                      <c:pt idx="2">
                        <c:v>MAR</c:v>
                      </c:pt>
                      <c:pt idx="3">
                        <c:v>ABR</c:v>
                      </c:pt>
                      <c:pt idx="4">
                        <c:v>MAY</c:v>
                      </c:pt>
                      <c:pt idx="5">
                        <c:v>JUN</c:v>
                      </c:pt>
                      <c:pt idx="6">
                        <c:v>JUL</c:v>
                      </c:pt>
                      <c:pt idx="7">
                        <c:v>AGO</c:v>
                      </c:pt>
                      <c:pt idx="8">
                        <c:v>SEPT</c:v>
                      </c:pt>
                      <c:pt idx="9">
                        <c:v>OCT</c:v>
                      </c:pt>
                      <c:pt idx="10">
                        <c:v>NOV</c:v>
                      </c:pt>
                      <c:pt idx="11">
                        <c:v>DIC</c:v>
                      </c:pt>
                      <c:pt idx="12">
                        <c:v>TOTAL</c:v>
                      </c:pt>
                    </c:strCache>
                  </c:strRef>
                </c:cat>
                <c:val>
                  <c:numRef>
                    <c:extLst xmlns:c15="http://schemas.microsoft.com/office/drawing/2012/chart">
                      <c:ext xmlns:c15="http://schemas.microsoft.com/office/drawing/2012/chart" uri="{02D57815-91ED-43cb-92C2-25804820EDAC}">
                        <c15:formulaRef>
                          <c15:sqref>Hoja1!$O$40:$O$52</c15:sqref>
                        </c15:formulaRef>
                      </c:ext>
                    </c:extLst>
                    <c:numCache>
                      <c:formatCode>General</c:formatCode>
                      <c:ptCount val="13"/>
                    </c:numCache>
                  </c:numRef>
                </c:val>
              </c15:ser>
            </c15:filteredBarSeries>
          </c:ext>
        </c:extLst>
      </c:barChart>
      <c:catAx>
        <c:axId val="43752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37528912"/>
        <c:crossesAt val="1"/>
        <c:auto val="1"/>
        <c:lblAlgn val="ctr"/>
        <c:lblOffset val="100"/>
        <c:noMultiLvlLbl val="0"/>
      </c:catAx>
      <c:valAx>
        <c:axId val="437528912"/>
        <c:scaling>
          <c:logBase val="10"/>
          <c:orientation val="minMax"/>
          <c:max val="4000"/>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37525648"/>
        <c:crosses val="autoZero"/>
        <c:crossBetween val="between"/>
        <c:majorUnit val="4000"/>
        <c:min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86C342-BEF2-4185-B20A-2E1057987B80}" type="datetimeFigureOut">
              <a:rPr lang="es-CO" smtClean="0"/>
              <a:t>30/05/2023</a:t>
            </a:fld>
            <a:endParaRPr lang="es-CO"/>
          </a:p>
        </p:txBody>
      </p:sp>
      <p:sp>
        <p:nvSpPr>
          <p:cNvPr id="5" name="Footer Placeholder 4"/>
          <p:cNvSpPr>
            <a:spLocks noGrp="1"/>
          </p:cNvSpPr>
          <p:nvPr>
            <p:ph type="ftr" sz="quarter" idx="11"/>
          </p:nvPr>
        </p:nvSpPr>
        <p:spPr/>
        <p:txBody>
          <a:bodyPr/>
          <a:lstStyle/>
          <a:p>
            <a:endParaRPr lang="es-C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143290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86C342-BEF2-4185-B20A-2E1057987B80}" type="datetimeFigureOut">
              <a:rPr lang="es-CO" smtClean="0"/>
              <a:t>30/05/2023</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335262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86C342-BEF2-4185-B20A-2E1057987B80}" type="datetimeFigureOut">
              <a:rPr lang="es-CO" smtClean="0"/>
              <a:t>30/05/2023</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564F23-1A24-4D8F-B5FA-A26C3F5D0270}" type="slidenum">
              <a:rPr lang="es-CO" smtClean="0"/>
              <a:t>‹Nº›</a:t>
            </a:fld>
            <a:endParaRPr lang="es-C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7414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686C342-BEF2-4185-B20A-2E1057987B80}" type="datetimeFigureOut">
              <a:rPr lang="es-CO" smtClean="0"/>
              <a:t>30/05/2023</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174163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686C342-BEF2-4185-B20A-2E1057987B80}" type="datetimeFigureOut">
              <a:rPr lang="es-CO" smtClean="0"/>
              <a:t>30/05/2023</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564F23-1A24-4D8F-B5FA-A26C3F5D0270}" type="slidenum">
              <a:rPr lang="es-CO" smtClean="0"/>
              <a:t>‹Nº›</a:t>
            </a:fld>
            <a:endParaRPr lang="es-C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6131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686C342-BEF2-4185-B20A-2E1057987B80}" type="datetimeFigureOut">
              <a:rPr lang="es-CO" smtClean="0"/>
              <a:t>30/05/2023</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294906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86C342-BEF2-4185-B20A-2E1057987B80}" type="datetimeFigureOut">
              <a:rPr lang="es-CO" smtClean="0"/>
              <a:t>30/05/2023</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3145231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86C342-BEF2-4185-B20A-2E1057987B80}" type="datetimeFigureOut">
              <a:rPr lang="es-CO" smtClean="0"/>
              <a:t>30/05/2023</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248383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86C342-BEF2-4185-B20A-2E1057987B80}" type="datetimeFigureOut">
              <a:rPr lang="es-CO" smtClean="0"/>
              <a:t>30/05/2023</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218482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86C342-BEF2-4185-B20A-2E1057987B80}" type="datetimeFigureOut">
              <a:rPr lang="es-CO" smtClean="0"/>
              <a:t>30/05/2023</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278112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86C342-BEF2-4185-B20A-2E1057987B80}" type="datetimeFigureOut">
              <a:rPr lang="es-CO" smtClean="0"/>
              <a:t>30/05/2023</a:t>
            </a:fld>
            <a:endParaRPr lang="es-CO"/>
          </a:p>
        </p:txBody>
      </p:sp>
      <p:sp>
        <p:nvSpPr>
          <p:cNvPr id="6" name="Footer Placeholder 5"/>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148320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686C342-BEF2-4185-B20A-2E1057987B80}" type="datetimeFigureOut">
              <a:rPr lang="es-CO" smtClean="0"/>
              <a:t>30/05/2023</a:t>
            </a:fld>
            <a:endParaRPr lang="es-CO"/>
          </a:p>
        </p:txBody>
      </p:sp>
      <p:sp>
        <p:nvSpPr>
          <p:cNvPr id="8" name="Footer Placeholder 7"/>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117532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686C342-BEF2-4185-B20A-2E1057987B80}" type="datetimeFigureOut">
              <a:rPr lang="es-CO" smtClean="0"/>
              <a:t>30/05/2023</a:t>
            </a:fld>
            <a:endParaRPr lang="es-CO"/>
          </a:p>
        </p:txBody>
      </p:sp>
      <p:sp>
        <p:nvSpPr>
          <p:cNvPr id="4" name="Footer Placeholder 3"/>
          <p:cNvSpPr>
            <a:spLocks noGrp="1"/>
          </p:cNvSpPr>
          <p:nvPr>
            <p:ph type="ftr" sz="quarter" idx="11"/>
          </p:nvPr>
        </p:nvSpPr>
        <p:spPr/>
        <p:txBody>
          <a:bodyPr/>
          <a:lstStyle/>
          <a:p>
            <a:endParaRPr lang="es-C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94694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6C342-BEF2-4185-B20A-2E1057987B80}" type="datetimeFigureOut">
              <a:rPr lang="es-CO" smtClean="0"/>
              <a:t>30/05/2023</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421337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86C342-BEF2-4185-B20A-2E1057987B80}" type="datetimeFigureOut">
              <a:rPr lang="es-CO" smtClean="0"/>
              <a:t>30/05/2023</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229175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86C342-BEF2-4185-B20A-2E1057987B80}" type="datetimeFigureOut">
              <a:rPr lang="es-CO" smtClean="0"/>
              <a:t>30/05/2023</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564F23-1A24-4D8F-B5FA-A26C3F5D0270}" type="slidenum">
              <a:rPr lang="es-CO" smtClean="0"/>
              <a:t>‹Nº›</a:t>
            </a:fld>
            <a:endParaRPr lang="es-CO"/>
          </a:p>
        </p:txBody>
      </p:sp>
    </p:spTree>
    <p:extLst>
      <p:ext uri="{BB962C8B-B14F-4D97-AF65-F5344CB8AC3E}">
        <p14:creationId xmlns:p14="http://schemas.microsoft.com/office/powerpoint/2010/main" val="248446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686C342-BEF2-4185-B20A-2E1057987B80}" type="datetimeFigureOut">
              <a:rPr lang="es-CO" smtClean="0"/>
              <a:t>30/05/2023</a:t>
            </a:fld>
            <a:endParaRPr lang="es-C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D564F23-1A24-4D8F-B5FA-A26C3F5D0270}" type="slidenum">
              <a:rPr lang="es-CO" smtClean="0"/>
              <a:t>‹Nº›</a:t>
            </a:fld>
            <a:endParaRPr lang="es-CO"/>
          </a:p>
        </p:txBody>
      </p:sp>
    </p:spTree>
    <p:extLst>
      <p:ext uri="{BB962C8B-B14F-4D97-AF65-F5344CB8AC3E}">
        <p14:creationId xmlns:p14="http://schemas.microsoft.com/office/powerpoint/2010/main" val="126535276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0.xml"/><Relationship Id="rId4" Type="http://schemas.openxmlformats.org/officeDocument/2006/relationships/image" Target="../media/image70.emf"/></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83.emf"/><Relationship Id="rId4" Type="http://schemas.openxmlformats.org/officeDocument/2006/relationships/package" Target="../embeddings/Documento_de_Microsoft_Word5.docx"/></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emf"/><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0.xml"/><Relationship Id="rId5" Type="http://schemas.openxmlformats.org/officeDocument/2006/relationships/image" Target="../media/image10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406769" y="520505"/>
            <a:ext cx="10097843" cy="2110154"/>
          </a:xfrm>
        </p:spPr>
        <p:txBody>
          <a:bodyPr>
            <a:normAutofit/>
          </a:bodyPr>
          <a:lstStyle/>
          <a:p>
            <a:pPr algn="ctr"/>
            <a:r>
              <a:rPr lang="es-CO" sz="3200" b="1" dirty="0">
                <a:solidFill>
                  <a:srgbClr val="0070C0"/>
                </a:solidFill>
              </a:rPr>
              <a:t>PIJAOS SALUD EPSI</a:t>
            </a:r>
            <a:br>
              <a:rPr lang="es-CO" sz="3200" b="1" dirty="0">
                <a:solidFill>
                  <a:srgbClr val="0070C0"/>
                </a:solidFill>
              </a:rPr>
            </a:br>
            <a:r>
              <a:rPr lang="es-CO" sz="3200" b="1" dirty="0">
                <a:solidFill>
                  <a:srgbClr val="0070C0"/>
                </a:solidFill>
              </a:rPr>
              <a:t>					</a:t>
            </a:r>
            <a:r>
              <a:rPr lang="es-CO" sz="3200" b="1" dirty="0" smtClean="0">
                <a:solidFill>
                  <a:srgbClr val="0070C0"/>
                </a:solidFill>
              </a:rPr>
              <a:t> </a:t>
            </a:r>
            <a:r>
              <a:rPr lang="es-CO" sz="3200" b="1" dirty="0">
                <a:solidFill>
                  <a:srgbClr val="0070C0"/>
                </a:solidFill>
              </a:rPr>
              <a:t>RENDICIÓN DE CUENTAS 					</a:t>
            </a:r>
            <a:r>
              <a:rPr lang="es-CO" sz="3200" b="1" dirty="0" smtClean="0">
                <a:solidFill>
                  <a:srgbClr val="0070C0"/>
                </a:solidFill>
              </a:rPr>
              <a:t>   VIGENCIA 2022</a:t>
            </a:r>
            <a:r>
              <a:rPr lang="es-CO" sz="3200" b="1" dirty="0">
                <a:solidFill>
                  <a:srgbClr val="0070C0"/>
                </a:solidFill>
              </a:rPr>
              <a:t/>
            </a:r>
            <a:br>
              <a:rPr lang="es-CO" sz="3200" b="1" dirty="0">
                <a:solidFill>
                  <a:srgbClr val="0070C0"/>
                </a:solidFill>
              </a:rPr>
            </a:br>
            <a:endParaRPr lang="es-CO" sz="3200" dirty="0"/>
          </a:p>
        </p:txBody>
      </p:sp>
      <p:sp>
        <p:nvSpPr>
          <p:cNvPr id="3" name="Subtítulo 2"/>
          <p:cNvSpPr>
            <a:spLocks noGrp="1"/>
          </p:cNvSpPr>
          <p:nvPr>
            <p:ph type="subTitle" idx="1"/>
          </p:nvPr>
        </p:nvSpPr>
        <p:spPr>
          <a:xfrm>
            <a:off x="7413674" y="4777379"/>
            <a:ext cx="4090938" cy="1126283"/>
          </a:xfrm>
        </p:spPr>
        <p:txBody>
          <a:bodyPr>
            <a:normAutofit fontScale="92500" lnSpcReduction="20000"/>
          </a:bodyPr>
          <a:lstStyle/>
          <a:p>
            <a:pPr algn="ctr"/>
            <a:endParaRPr lang="es-CO" b="1" dirty="0" smtClean="0">
              <a:solidFill>
                <a:srgbClr val="0070C0"/>
              </a:solidFill>
            </a:endParaRPr>
          </a:p>
          <a:p>
            <a:pPr algn="ctr"/>
            <a:r>
              <a:rPr lang="es-CO" b="1" dirty="0" smtClean="0">
                <a:solidFill>
                  <a:srgbClr val="0070C0"/>
                </a:solidFill>
              </a:rPr>
              <a:t>Circular </a:t>
            </a:r>
            <a:r>
              <a:rPr lang="es-CO" b="1" dirty="0">
                <a:solidFill>
                  <a:srgbClr val="0070C0"/>
                </a:solidFill>
              </a:rPr>
              <a:t>Externa 008 de 2018</a:t>
            </a:r>
            <a:br>
              <a:rPr lang="es-CO" b="1" dirty="0">
                <a:solidFill>
                  <a:srgbClr val="0070C0"/>
                </a:solidFill>
              </a:rPr>
            </a:br>
            <a:r>
              <a:rPr lang="es-CO" b="1" dirty="0">
                <a:solidFill>
                  <a:srgbClr val="0070C0"/>
                </a:solidFill>
              </a:rPr>
              <a:t>Superintendencia Nacional de Salud</a:t>
            </a:r>
            <a:br>
              <a:rPr lang="es-CO" b="1" dirty="0">
                <a:solidFill>
                  <a:srgbClr val="0070C0"/>
                </a:solidFill>
              </a:rPr>
            </a:br>
            <a:endParaRPr lang="es-CO" dirty="0"/>
          </a:p>
        </p:txBody>
      </p:sp>
      <p:pic>
        <p:nvPicPr>
          <p:cNvPr id="4" name="Imagen 3"/>
          <p:cNvPicPr>
            <a:picLocks noChangeAspect="1"/>
          </p:cNvPicPr>
          <p:nvPr/>
        </p:nvPicPr>
        <p:blipFill>
          <a:blip r:embed="rId2"/>
          <a:stretch>
            <a:fillRect/>
          </a:stretch>
        </p:blipFill>
        <p:spPr>
          <a:xfrm>
            <a:off x="611944" y="520505"/>
            <a:ext cx="2103121" cy="1547446"/>
          </a:xfrm>
          <a:prstGeom prst="rect">
            <a:avLst/>
          </a:prstGeom>
        </p:spPr>
      </p:pic>
      <p:pic>
        <p:nvPicPr>
          <p:cNvPr id="5" name="Imagen 4"/>
          <p:cNvPicPr>
            <a:picLocks noChangeAspect="1"/>
          </p:cNvPicPr>
          <p:nvPr/>
        </p:nvPicPr>
        <p:blipFill rotWithShape="1">
          <a:blip r:embed="rId3"/>
          <a:srcRect b="20069"/>
          <a:stretch/>
        </p:blipFill>
        <p:spPr>
          <a:xfrm>
            <a:off x="1786597" y="3459894"/>
            <a:ext cx="3318595" cy="3012642"/>
          </a:xfrm>
          <a:prstGeom prst="rect">
            <a:avLst/>
          </a:prstGeom>
        </p:spPr>
      </p:pic>
    </p:spTree>
    <p:extLst>
      <p:ext uri="{BB962C8B-B14F-4D97-AF65-F5344CB8AC3E}">
        <p14:creationId xmlns:p14="http://schemas.microsoft.com/office/powerpoint/2010/main" val="307598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235132"/>
            <a:ext cx="10597427" cy="4817938"/>
          </a:xfrm>
          <a:prstGeom prst="rect">
            <a:avLst/>
          </a:prstGeom>
        </p:spPr>
      </p:pic>
    </p:spTree>
    <p:extLst>
      <p:ext uri="{BB962C8B-B14F-4D97-AF65-F5344CB8AC3E}">
        <p14:creationId xmlns:p14="http://schemas.microsoft.com/office/powerpoint/2010/main" val="291378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42043" y="1210614"/>
            <a:ext cx="10404244" cy="4971245"/>
          </a:xfrm>
          <a:prstGeom prst="rect">
            <a:avLst/>
          </a:prstGeom>
        </p:spPr>
      </p:pic>
    </p:spTree>
    <p:extLst>
      <p:ext uri="{BB962C8B-B14F-4D97-AF65-F5344CB8AC3E}">
        <p14:creationId xmlns:p14="http://schemas.microsoft.com/office/powerpoint/2010/main" val="340929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266797"/>
            <a:ext cx="10307913" cy="5095366"/>
          </a:xfrm>
          <a:prstGeom prst="rect">
            <a:avLst/>
          </a:prstGeom>
        </p:spPr>
      </p:pic>
    </p:spTree>
    <p:extLst>
      <p:ext uri="{BB962C8B-B14F-4D97-AF65-F5344CB8AC3E}">
        <p14:creationId xmlns:p14="http://schemas.microsoft.com/office/powerpoint/2010/main" val="85600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236372"/>
            <a:ext cx="10307913" cy="5074276"/>
          </a:xfrm>
          <a:prstGeom prst="rect">
            <a:avLst/>
          </a:prstGeom>
        </p:spPr>
      </p:pic>
    </p:spTree>
    <p:extLst>
      <p:ext uri="{BB962C8B-B14F-4D97-AF65-F5344CB8AC3E}">
        <p14:creationId xmlns:p14="http://schemas.microsoft.com/office/powerpoint/2010/main" val="275261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7280" y="1378039"/>
            <a:ext cx="10457644" cy="4481848"/>
          </a:xfrm>
          <a:prstGeom prst="rect">
            <a:avLst/>
          </a:prstGeom>
        </p:spPr>
      </p:pic>
    </p:spTree>
    <p:extLst>
      <p:ext uri="{BB962C8B-B14F-4D97-AF65-F5344CB8AC3E}">
        <p14:creationId xmlns:p14="http://schemas.microsoft.com/office/powerpoint/2010/main" val="106045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497" y="682580"/>
            <a:ext cx="9856116" cy="399245"/>
          </a:xfrm>
        </p:spPr>
        <p:txBody>
          <a:bodyPr>
            <a:normAutofit/>
          </a:bodyPr>
          <a:lstStyle/>
          <a:p>
            <a:r>
              <a:rPr lang="es-MX" sz="1200" b="1" i="1" dirty="0" smtClean="0"/>
              <a:t>INDICADORES DE GESTION DEL RIESGO</a:t>
            </a:r>
            <a:endParaRPr lang="es-CO" sz="1200" b="1" i="1" dirty="0"/>
          </a:p>
        </p:txBody>
      </p:sp>
      <p:pic>
        <p:nvPicPr>
          <p:cNvPr id="4" name="Marcador de contenido 3"/>
          <p:cNvPicPr>
            <a:picLocks noGrp="1" noChangeAspect="1"/>
          </p:cNvPicPr>
          <p:nvPr>
            <p:ph idx="1"/>
          </p:nvPr>
        </p:nvPicPr>
        <p:blipFill>
          <a:blip r:embed="rId2"/>
          <a:stretch>
            <a:fillRect/>
          </a:stretch>
        </p:blipFill>
        <p:spPr>
          <a:xfrm>
            <a:off x="1081825" y="1403796"/>
            <a:ext cx="10422788" cy="4584879"/>
          </a:xfrm>
          <a:prstGeom prst="rect">
            <a:avLst/>
          </a:prstGeom>
        </p:spPr>
      </p:pic>
    </p:spTree>
    <p:extLst>
      <p:ext uri="{BB962C8B-B14F-4D97-AF65-F5344CB8AC3E}">
        <p14:creationId xmlns:p14="http://schemas.microsoft.com/office/powerpoint/2010/main" val="131488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68192"/>
            <a:ext cx="10307913" cy="4842456"/>
          </a:xfrm>
          <a:prstGeom prst="rect">
            <a:avLst/>
          </a:prstGeom>
        </p:spPr>
      </p:pic>
    </p:spTree>
    <p:extLst>
      <p:ext uri="{BB962C8B-B14F-4D97-AF65-F5344CB8AC3E}">
        <p14:creationId xmlns:p14="http://schemas.microsoft.com/office/powerpoint/2010/main" val="213061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524632"/>
            <a:ext cx="10533033" cy="4824653"/>
          </a:xfrm>
          <a:prstGeom prst="rect">
            <a:avLst/>
          </a:prstGeom>
        </p:spPr>
      </p:pic>
    </p:spTree>
    <p:extLst>
      <p:ext uri="{BB962C8B-B14F-4D97-AF65-F5344CB8AC3E}">
        <p14:creationId xmlns:p14="http://schemas.microsoft.com/office/powerpoint/2010/main" val="3164741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4922" y="1473116"/>
            <a:ext cx="10442881" cy="4644348"/>
          </a:xfrm>
          <a:prstGeom prst="rect">
            <a:avLst/>
          </a:prstGeom>
        </p:spPr>
      </p:pic>
    </p:spTree>
    <p:extLst>
      <p:ext uri="{BB962C8B-B14F-4D97-AF65-F5344CB8AC3E}">
        <p14:creationId xmlns:p14="http://schemas.microsoft.com/office/powerpoint/2010/main" val="4175943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93948"/>
            <a:ext cx="10307913" cy="4765184"/>
          </a:xfrm>
          <a:prstGeom prst="rect">
            <a:avLst/>
          </a:prstGeom>
        </p:spPr>
      </p:pic>
    </p:spTree>
    <p:extLst>
      <p:ext uri="{BB962C8B-B14F-4D97-AF65-F5344CB8AC3E}">
        <p14:creationId xmlns:p14="http://schemas.microsoft.com/office/powerpoint/2010/main" val="116310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3" y="609600"/>
            <a:ext cx="8017828" cy="811237"/>
          </a:xfrm>
        </p:spPr>
        <p:txBody>
          <a:bodyPr>
            <a:normAutofit/>
          </a:bodyPr>
          <a:lstStyle/>
          <a:p>
            <a:pPr algn="ctr"/>
            <a:r>
              <a:rPr lang="es-MX" sz="2700" b="1" dirty="0" smtClean="0">
                <a:solidFill>
                  <a:srgbClr val="0070C0"/>
                </a:solidFill>
              </a:rPr>
              <a:t>PIJAOS </a:t>
            </a:r>
            <a:r>
              <a:rPr lang="es-MX" sz="2700" b="1" dirty="0">
                <a:solidFill>
                  <a:srgbClr val="0070C0"/>
                </a:solidFill>
              </a:rPr>
              <a:t>SALUD E.P.S.I</a:t>
            </a:r>
            <a:r>
              <a:rPr lang="es-MX" sz="2700" b="1" i="1" dirty="0">
                <a:solidFill>
                  <a:srgbClr val="0070C0"/>
                </a:solidFill>
              </a:rPr>
              <a:t>.</a:t>
            </a:r>
            <a:br>
              <a:rPr lang="es-MX" sz="2700" b="1" i="1" dirty="0">
                <a:solidFill>
                  <a:srgbClr val="0070C0"/>
                </a:solidFill>
              </a:rPr>
            </a:br>
            <a:r>
              <a:rPr lang="es-MX" sz="1600" b="1" i="1" dirty="0">
                <a:solidFill>
                  <a:srgbClr val="0070C0"/>
                </a:solidFill>
              </a:rPr>
              <a:t>“</a:t>
            </a:r>
            <a:r>
              <a:rPr lang="es-ES" sz="1600" b="1" i="1" dirty="0">
                <a:effectLst>
                  <a:glow rad="38100">
                    <a:schemeClr val="accent1">
                      <a:alpha val="40000"/>
                    </a:schemeClr>
                  </a:glow>
                </a:effectLst>
              </a:rPr>
              <a:t>UN GRUPO QUE VELA POR LA SALUD DE SU FAMILIA”</a:t>
            </a:r>
            <a:endParaRPr lang="es-CO" sz="1600" dirty="0"/>
          </a:p>
        </p:txBody>
      </p:sp>
      <p:sp>
        <p:nvSpPr>
          <p:cNvPr id="4" name="Rectángulo 3"/>
          <p:cNvSpPr/>
          <p:nvPr/>
        </p:nvSpPr>
        <p:spPr>
          <a:xfrm>
            <a:off x="1955409" y="1631851"/>
            <a:ext cx="9411286" cy="4801314"/>
          </a:xfrm>
          <a:prstGeom prst="rect">
            <a:avLst/>
          </a:prstGeom>
        </p:spPr>
        <p:txBody>
          <a:bodyPr wrap="square">
            <a:spAutoFit/>
          </a:bodyPr>
          <a:lstStyle/>
          <a:p>
            <a:pPr algn="just"/>
            <a:endParaRPr lang="es-MX" dirty="0" smtClean="0">
              <a:latin typeface="+mj-lt"/>
            </a:endParaRPr>
          </a:p>
          <a:p>
            <a:pPr algn="just"/>
            <a:r>
              <a:rPr lang="es-MX" dirty="0" smtClean="0">
                <a:latin typeface="+mj-lt"/>
              </a:rPr>
              <a:t>Pijaos salud EPS indígena, es una entidad de derecho público de carácter especial, regida por el decreto 1088 de 1993 y autorizada por la superintendencia nacional de salud para administrar los recursos de la seguridad social en salud.</a:t>
            </a:r>
          </a:p>
          <a:p>
            <a:pPr algn="just"/>
            <a:endParaRPr lang="es-MX" dirty="0" smtClean="0">
              <a:latin typeface="+mj-lt"/>
            </a:endParaRPr>
          </a:p>
          <a:p>
            <a:pPr algn="just"/>
            <a:r>
              <a:rPr lang="es-MX" dirty="0" smtClean="0">
                <a:latin typeface="+mj-lt"/>
              </a:rPr>
              <a:t>En la actualidad la entidad desarrolla su actividad basada en los modelos de atención occidental y el modelo ancestral determinantes para su subsistencia como EPS indígena.</a:t>
            </a:r>
          </a:p>
          <a:p>
            <a:pPr algn="just"/>
            <a:endParaRPr lang="es-MX" dirty="0" smtClean="0">
              <a:latin typeface="+mj-lt"/>
            </a:endParaRPr>
          </a:p>
          <a:p>
            <a:pPr algn="just"/>
            <a:r>
              <a:rPr lang="es-MX" dirty="0" smtClean="0">
                <a:latin typeface="+mj-lt"/>
              </a:rPr>
              <a:t>Así mismo cumple con la normatividad legal vigente consistente en la aplicación del marco normativo para garantizar la prestación del servicio de salud a la población afiliada dentro de los niveles de atención occidental y ancestral.</a:t>
            </a:r>
          </a:p>
          <a:p>
            <a:pPr algn="just"/>
            <a:endParaRPr lang="es-MX" dirty="0" smtClean="0">
              <a:latin typeface="+mj-lt"/>
            </a:endParaRPr>
          </a:p>
          <a:p>
            <a:pPr algn="just"/>
            <a:r>
              <a:rPr lang="es-MX" dirty="0" smtClean="0">
                <a:latin typeface="+mj-lt"/>
              </a:rPr>
              <a:t>Pijaos salud EPS indígena desarrolla su programa de medicina ancestral fundamentado en la aplicación de conocimientos milenarios a través de sus médicos ancestrales quienes se desplazan por los resguardos indígenas, comunidades indígenas y población afil</a:t>
            </a:r>
            <a:r>
              <a:rPr lang="es-MX" sz="1600" dirty="0" smtClean="0">
                <a:latin typeface="+mj-lt"/>
              </a:rPr>
              <a:t>iadas a la EPSI.</a:t>
            </a:r>
          </a:p>
        </p:txBody>
      </p:sp>
    </p:spTree>
    <p:extLst>
      <p:ext uri="{BB962C8B-B14F-4D97-AF65-F5344CB8AC3E}">
        <p14:creationId xmlns:p14="http://schemas.microsoft.com/office/powerpoint/2010/main" val="290595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91673" y="1442434"/>
            <a:ext cx="10277341" cy="4778062"/>
          </a:xfrm>
          <a:prstGeom prst="rect">
            <a:avLst/>
          </a:prstGeom>
        </p:spPr>
      </p:pic>
    </p:spTree>
    <p:extLst>
      <p:ext uri="{BB962C8B-B14F-4D97-AF65-F5344CB8AC3E}">
        <p14:creationId xmlns:p14="http://schemas.microsoft.com/office/powerpoint/2010/main" val="321466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42043" y="1416677"/>
            <a:ext cx="10307913" cy="4790940"/>
          </a:xfrm>
          <a:prstGeom prst="rect">
            <a:avLst/>
          </a:prstGeom>
        </p:spPr>
      </p:pic>
    </p:spTree>
    <p:extLst>
      <p:ext uri="{BB962C8B-B14F-4D97-AF65-F5344CB8AC3E}">
        <p14:creationId xmlns:p14="http://schemas.microsoft.com/office/powerpoint/2010/main" val="485606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93947"/>
            <a:ext cx="10307913" cy="4906853"/>
          </a:xfrm>
          <a:prstGeom prst="rect">
            <a:avLst/>
          </a:prstGeom>
        </p:spPr>
      </p:pic>
    </p:spTree>
    <p:extLst>
      <p:ext uri="{BB962C8B-B14F-4D97-AF65-F5344CB8AC3E}">
        <p14:creationId xmlns:p14="http://schemas.microsoft.com/office/powerpoint/2010/main" val="357096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29556"/>
            <a:ext cx="10307913" cy="4726546"/>
          </a:xfrm>
          <a:prstGeom prst="rect">
            <a:avLst/>
          </a:prstGeom>
        </p:spPr>
      </p:pic>
    </p:spTree>
    <p:extLst>
      <p:ext uri="{BB962C8B-B14F-4D97-AF65-F5344CB8AC3E}">
        <p14:creationId xmlns:p14="http://schemas.microsoft.com/office/powerpoint/2010/main" val="227878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50007" y="1460237"/>
            <a:ext cx="10367492" cy="4579955"/>
          </a:xfrm>
          <a:prstGeom prst="rect">
            <a:avLst/>
          </a:prstGeom>
        </p:spPr>
      </p:pic>
    </p:spTree>
    <p:extLst>
      <p:ext uri="{BB962C8B-B14F-4D97-AF65-F5344CB8AC3E}">
        <p14:creationId xmlns:p14="http://schemas.microsoft.com/office/powerpoint/2010/main" val="116168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16677"/>
            <a:ext cx="10571670" cy="4932608"/>
          </a:xfrm>
          <a:prstGeom prst="rect">
            <a:avLst/>
          </a:prstGeom>
        </p:spPr>
      </p:pic>
    </p:spTree>
    <p:extLst>
      <p:ext uri="{BB962C8B-B14F-4D97-AF65-F5344CB8AC3E}">
        <p14:creationId xmlns:p14="http://schemas.microsoft.com/office/powerpoint/2010/main" val="1121388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93949"/>
            <a:ext cx="10545912" cy="4816699"/>
          </a:xfrm>
          <a:prstGeom prst="rect">
            <a:avLst/>
          </a:prstGeom>
        </p:spPr>
      </p:pic>
    </p:spTree>
    <p:extLst>
      <p:ext uri="{BB962C8B-B14F-4D97-AF65-F5344CB8AC3E}">
        <p14:creationId xmlns:p14="http://schemas.microsoft.com/office/powerpoint/2010/main" val="777053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524632"/>
            <a:ext cx="10520154" cy="4824653"/>
          </a:xfrm>
          <a:prstGeom prst="rect">
            <a:avLst/>
          </a:prstGeom>
        </p:spPr>
      </p:pic>
    </p:spTree>
    <p:extLst>
      <p:ext uri="{BB962C8B-B14F-4D97-AF65-F5344CB8AC3E}">
        <p14:creationId xmlns:p14="http://schemas.microsoft.com/office/powerpoint/2010/main" val="2140249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519706"/>
            <a:ext cx="10307913" cy="4881094"/>
          </a:xfrm>
          <a:prstGeom prst="rect">
            <a:avLst/>
          </a:prstGeom>
        </p:spPr>
      </p:pic>
    </p:spTree>
    <p:extLst>
      <p:ext uri="{BB962C8B-B14F-4D97-AF65-F5344CB8AC3E}">
        <p14:creationId xmlns:p14="http://schemas.microsoft.com/office/powerpoint/2010/main" val="111894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524632"/>
            <a:ext cx="10430002" cy="4850410"/>
          </a:xfrm>
          <a:prstGeom prst="rect">
            <a:avLst/>
          </a:prstGeom>
        </p:spPr>
      </p:pic>
    </p:spTree>
    <p:extLst>
      <p:ext uri="{BB962C8B-B14F-4D97-AF65-F5344CB8AC3E}">
        <p14:creationId xmlns:p14="http://schemas.microsoft.com/office/powerpoint/2010/main" val="62592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67065"/>
          </a:xfrm>
        </p:spPr>
        <p:txBody>
          <a:bodyPr/>
          <a:lstStyle/>
          <a:p>
            <a:r>
              <a:rPr lang="es-CO" b="1" dirty="0" smtClean="0">
                <a:solidFill>
                  <a:srgbClr val="0070C0"/>
                </a:solidFill>
              </a:rPr>
              <a:t>PRESTACION DE SERVICIOS DE SALUD</a:t>
            </a:r>
            <a:endParaRPr lang="es-CO" b="1" dirty="0">
              <a:solidFill>
                <a:srgbClr val="0070C0"/>
              </a:solidFill>
            </a:endParaRPr>
          </a:p>
        </p:txBody>
      </p:sp>
      <p:sp>
        <p:nvSpPr>
          <p:cNvPr id="3" name="Marcador de contenido 2"/>
          <p:cNvSpPr>
            <a:spLocks noGrp="1"/>
          </p:cNvSpPr>
          <p:nvPr>
            <p:ph idx="1"/>
          </p:nvPr>
        </p:nvSpPr>
        <p:spPr>
          <a:xfrm>
            <a:off x="1448972" y="1491175"/>
            <a:ext cx="10227213" cy="4237167"/>
          </a:xfrm>
        </p:spPr>
        <p:txBody>
          <a:bodyPr/>
          <a:lstStyle/>
          <a:p>
            <a:r>
              <a:rPr lang="es-CO" sz="2000" b="1" i="1" dirty="0" smtClean="0">
                <a:solidFill>
                  <a:srgbClr val="0070C0"/>
                </a:solidFill>
              </a:rPr>
              <a:t>AUTORIZACIONES DE SERVICIOS DE SALUD</a:t>
            </a:r>
          </a:p>
          <a:p>
            <a:pPr marL="0" indent="0" algn="just">
              <a:buNone/>
            </a:pPr>
            <a:r>
              <a:rPr lang="es-CO" dirty="0"/>
              <a:t>Pijaos Salud ha mejorado el proceso de autorizaciones basado en los criterios normativos y políticas internas, con el fin permitir a todos los usuarios el acceso a los servicios de salud en los diferentes niveles de complejidad contemplados en el Plan de Beneficios con Cargo a la UPC, con la tecnología adecuada según su necesidad, bajo los estándares de oportunidad, eficacia, accesibilidad y seguridad del paciente.</a:t>
            </a:r>
          </a:p>
          <a:p>
            <a:pPr algn="just"/>
            <a:endParaRPr lang="es-CO" b="1" i="1" dirty="0" smtClean="0">
              <a:solidFill>
                <a:srgbClr val="0070C0"/>
              </a:solidFill>
            </a:endParaRPr>
          </a:p>
          <a:p>
            <a:pPr marL="0" indent="0" algn="just">
              <a:buNone/>
            </a:pPr>
            <a:r>
              <a:rPr lang="es-CO" dirty="0"/>
              <a:t>En el año 2022 se generaron un total de 509.319 autorizaciones, de las cuales el 6.15% corresponde al departamento del Meta, el 17.16% a Risaralda y el 76.68% equivalente a 390.549 autorizaciones correspondientes al departamento del Tolima,  denotando de manera general un leve incremento en la cantidad de autorizaciones solicitadas por los usuarios frente a la vigencia del año 2021.</a:t>
            </a:r>
          </a:p>
          <a:p>
            <a:pPr algn="just"/>
            <a:endParaRPr lang="es-CO" b="1" i="1" dirty="0">
              <a:solidFill>
                <a:srgbClr val="0070C0"/>
              </a:solidFill>
            </a:endParaRPr>
          </a:p>
        </p:txBody>
      </p:sp>
    </p:spTree>
    <p:extLst>
      <p:ext uri="{BB962C8B-B14F-4D97-AF65-F5344CB8AC3E}">
        <p14:creationId xmlns:p14="http://schemas.microsoft.com/office/powerpoint/2010/main" val="50512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55314"/>
            <a:ext cx="10307913" cy="4893972"/>
          </a:xfrm>
          <a:prstGeom prst="rect">
            <a:avLst/>
          </a:prstGeom>
        </p:spPr>
      </p:pic>
    </p:spTree>
    <p:extLst>
      <p:ext uri="{BB962C8B-B14F-4D97-AF65-F5344CB8AC3E}">
        <p14:creationId xmlns:p14="http://schemas.microsoft.com/office/powerpoint/2010/main" val="1466168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545465"/>
            <a:ext cx="10481518" cy="4868214"/>
          </a:xfrm>
          <a:prstGeom prst="rect">
            <a:avLst/>
          </a:prstGeom>
        </p:spPr>
      </p:pic>
    </p:spTree>
    <p:extLst>
      <p:ext uri="{BB962C8B-B14F-4D97-AF65-F5344CB8AC3E}">
        <p14:creationId xmlns:p14="http://schemas.microsoft.com/office/powerpoint/2010/main" val="3847604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16676"/>
            <a:ext cx="10430002" cy="4855335"/>
          </a:xfrm>
          <a:prstGeom prst="rect">
            <a:avLst/>
          </a:prstGeom>
        </p:spPr>
      </p:pic>
    </p:spTree>
    <p:extLst>
      <p:ext uri="{BB962C8B-B14F-4D97-AF65-F5344CB8AC3E}">
        <p14:creationId xmlns:p14="http://schemas.microsoft.com/office/powerpoint/2010/main" val="3115633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42434"/>
            <a:ext cx="10610306" cy="4881093"/>
          </a:xfrm>
          <a:prstGeom prst="rect">
            <a:avLst/>
          </a:prstGeom>
        </p:spPr>
      </p:pic>
    </p:spTree>
    <p:extLst>
      <p:ext uri="{BB962C8B-B14F-4D97-AF65-F5344CB8AC3E}">
        <p14:creationId xmlns:p14="http://schemas.microsoft.com/office/powerpoint/2010/main" val="141629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6980" y="778656"/>
            <a:ext cx="9894753" cy="406200"/>
          </a:xfrm>
        </p:spPr>
        <p:txBody>
          <a:bodyPr>
            <a:normAutofit/>
          </a:bodyPr>
          <a:lstStyle/>
          <a:p>
            <a:r>
              <a:rPr lang="es-MX" sz="1200" b="1" dirty="0" smtClean="0"/>
              <a:t>INDICADORES DE LA EXPERIENCIA EN LA ATENCION</a:t>
            </a:r>
            <a:endParaRPr lang="es-CO" sz="1200" b="1" dirty="0"/>
          </a:p>
        </p:txBody>
      </p:sp>
      <p:pic>
        <p:nvPicPr>
          <p:cNvPr id="4" name="Marcador de contenido 3"/>
          <p:cNvPicPr>
            <a:picLocks noGrp="1" noChangeAspect="1"/>
          </p:cNvPicPr>
          <p:nvPr>
            <p:ph idx="1"/>
          </p:nvPr>
        </p:nvPicPr>
        <p:blipFill>
          <a:blip r:embed="rId2"/>
          <a:stretch>
            <a:fillRect/>
          </a:stretch>
        </p:blipFill>
        <p:spPr>
          <a:xfrm>
            <a:off x="991673" y="1442434"/>
            <a:ext cx="10500060" cy="4765183"/>
          </a:xfrm>
          <a:prstGeom prst="rect">
            <a:avLst/>
          </a:prstGeom>
        </p:spPr>
      </p:pic>
    </p:spTree>
    <p:extLst>
      <p:ext uri="{BB962C8B-B14F-4D97-AF65-F5344CB8AC3E}">
        <p14:creationId xmlns:p14="http://schemas.microsoft.com/office/powerpoint/2010/main" val="1023702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55314"/>
            <a:ext cx="10307913" cy="4855334"/>
          </a:xfrm>
          <a:prstGeom prst="rect">
            <a:avLst/>
          </a:prstGeom>
        </p:spPr>
      </p:pic>
    </p:spTree>
    <p:extLst>
      <p:ext uri="{BB962C8B-B14F-4D97-AF65-F5344CB8AC3E}">
        <p14:creationId xmlns:p14="http://schemas.microsoft.com/office/powerpoint/2010/main" val="818209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29556"/>
            <a:ext cx="10494396" cy="4919730"/>
          </a:xfrm>
          <a:prstGeom prst="rect">
            <a:avLst/>
          </a:prstGeom>
        </p:spPr>
      </p:pic>
    </p:spTree>
    <p:extLst>
      <p:ext uri="{BB962C8B-B14F-4D97-AF65-F5344CB8AC3E}">
        <p14:creationId xmlns:p14="http://schemas.microsoft.com/office/powerpoint/2010/main" val="1925911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81070"/>
            <a:ext cx="10648943" cy="4816699"/>
          </a:xfrm>
          <a:prstGeom prst="rect">
            <a:avLst/>
          </a:prstGeom>
        </p:spPr>
      </p:pic>
    </p:spTree>
    <p:extLst>
      <p:ext uri="{BB962C8B-B14F-4D97-AF65-F5344CB8AC3E}">
        <p14:creationId xmlns:p14="http://schemas.microsoft.com/office/powerpoint/2010/main" val="3602230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93947"/>
            <a:ext cx="10307913" cy="4893974"/>
          </a:xfrm>
          <a:prstGeom prst="rect">
            <a:avLst/>
          </a:prstGeom>
        </p:spPr>
      </p:pic>
    </p:spTree>
    <p:extLst>
      <p:ext uri="{BB962C8B-B14F-4D97-AF65-F5344CB8AC3E}">
        <p14:creationId xmlns:p14="http://schemas.microsoft.com/office/powerpoint/2010/main" val="1350825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442434"/>
            <a:ext cx="10558791" cy="4893972"/>
          </a:xfrm>
          <a:prstGeom prst="rect">
            <a:avLst/>
          </a:prstGeom>
        </p:spPr>
      </p:pic>
    </p:spTree>
    <p:extLst>
      <p:ext uri="{BB962C8B-B14F-4D97-AF65-F5344CB8AC3E}">
        <p14:creationId xmlns:p14="http://schemas.microsoft.com/office/powerpoint/2010/main" val="47905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49305" y="633047"/>
            <a:ext cx="6836898" cy="553357"/>
          </a:xfrm>
          <a:prstGeom prst="rect">
            <a:avLst/>
          </a:prstGeom>
        </p:spPr>
        <p:txBody>
          <a:bodyPr wrap="square">
            <a:spAutoFit/>
          </a:bodyPr>
          <a:lstStyle/>
          <a:p>
            <a:pPr algn="ctr">
              <a:lnSpc>
                <a:spcPct val="107000"/>
              </a:lnSpc>
              <a:spcAft>
                <a:spcPts val="1000"/>
              </a:spcAft>
            </a:pPr>
            <a:r>
              <a:rPr lang="es-ES" sz="1400" b="1" dirty="0" smtClean="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GRAFICA 1. DISTRIBUCION DE AUTORIZACIONES PBS (AU - CO - AN – NC - NP) POR DEPARTAMENTO Y TRIMESTRE  EN EL AÑO 2022</a:t>
            </a:r>
            <a:r>
              <a:rPr lang="es-ES" sz="1400" b="1" dirty="0" smtClean="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es-CO"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1687241559"/>
              </p:ext>
            </p:extLst>
          </p:nvPr>
        </p:nvGraphicFramePr>
        <p:xfrm>
          <a:off x="2349305" y="1364566"/>
          <a:ext cx="8848578" cy="502216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8395514" y="6386732"/>
            <a:ext cx="2802369" cy="224036"/>
          </a:xfrm>
          <a:prstGeom prst="rect">
            <a:avLst/>
          </a:prstGeom>
        </p:spPr>
        <p:txBody>
          <a:bodyPr wrap="none">
            <a:spAutoFit/>
          </a:bodyPr>
          <a:lstStyle/>
          <a:p>
            <a:pPr algn="r">
              <a:lnSpc>
                <a:spcPct val="107000"/>
              </a:lnSpc>
              <a:spcAft>
                <a:spcPts val="1000"/>
              </a:spcAft>
            </a:pPr>
            <a:r>
              <a:rPr lang="es-CO" sz="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Fuente: Base de datos Sistema GEMA- PIJAOS SALUD EPSI 2022</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7611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043" y="1365162"/>
            <a:ext cx="10584549" cy="4198512"/>
          </a:xfrm>
          <a:prstGeom prst="rect">
            <a:avLst/>
          </a:prstGeom>
        </p:spPr>
      </p:pic>
      <p:pic>
        <p:nvPicPr>
          <p:cNvPr id="3" name="Imagen 2"/>
          <p:cNvPicPr>
            <a:picLocks noChangeAspect="1"/>
          </p:cNvPicPr>
          <p:nvPr/>
        </p:nvPicPr>
        <p:blipFill>
          <a:blip r:embed="rId3"/>
          <a:stretch>
            <a:fillRect/>
          </a:stretch>
        </p:blipFill>
        <p:spPr>
          <a:xfrm>
            <a:off x="942042" y="5756856"/>
            <a:ext cx="10584549" cy="927279"/>
          </a:xfrm>
          <a:prstGeom prst="rect">
            <a:avLst/>
          </a:prstGeom>
        </p:spPr>
      </p:pic>
    </p:spTree>
    <p:extLst>
      <p:ext uri="{BB962C8B-B14F-4D97-AF65-F5344CB8AC3E}">
        <p14:creationId xmlns:p14="http://schemas.microsoft.com/office/powerpoint/2010/main" val="3283057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0666" y="609600"/>
            <a:ext cx="9703946" cy="600222"/>
          </a:xfrm>
        </p:spPr>
        <p:txBody>
          <a:bodyPr>
            <a:normAutofit/>
          </a:bodyPr>
          <a:lstStyle/>
          <a:p>
            <a:r>
              <a:rPr lang="es-CO" sz="2000" b="1" i="1" dirty="0" smtClean="0">
                <a:solidFill>
                  <a:srgbClr val="0070C0"/>
                </a:solidFill>
              </a:rPr>
              <a:t>AREA DE CONTRATACION</a:t>
            </a:r>
            <a:endParaRPr lang="es-CO" sz="2000" b="1" i="1" dirty="0">
              <a:solidFill>
                <a:srgbClr val="0070C0"/>
              </a:solidFill>
            </a:endParaRPr>
          </a:p>
        </p:txBody>
      </p:sp>
      <p:sp>
        <p:nvSpPr>
          <p:cNvPr id="3" name="Marcador de texto 2"/>
          <p:cNvSpPr>
            <a:spLocks noGrp="1"/>
          </p:cNvSpPr>
          <p:nvPr>
            <p:ph type="body" idx="1"/>
          </p:nvPr>
        </p:nvSpPr>
        <p:spPr>
          <a:xfrm>
            <a:off x="1800667" y="2897945"/>
            <a:ext cx="5767751" cy="492369"/>
          </a:xfrm>
        </p:spPr>
        <p:txBody>
          <a:bodyPr>
            <a:noAutofit/>
          </a:bodyPr>
          <a:lstStyle/>
          <a:p>
            <a:pPr algn="just"/>
            <a:endParaRPr lang="es-CO" dirty="0" smtClean="0"/>
          </a:p>
          <a:p>
            <a:pPr algn="just"/>
            <a:endParaRPr lang="es-CO" dirty="0"/>
          </a:p>
          <a:p>
            <a:pPr algn="just"/>
            <a:endParaRPr lang="es-CO" dirty="0" smtClean="0"/>
          </a:p>
          <a:p>
            <a:pPr algn="just"/>
            <a:endParaRPr lang="es-CO" dirty="0" smtClean="0"/>
          </a:p>
          <a:p>
            <a:pPr algn="just"/>
            <a:endParaRPr lang="es-CO" dirty="0"/>
          </a:p>
          <a:p>
            <a:pPr algn="just"/>
            <a:endParaRPr lang="es-CO" dirty="0" smtClean="0"/>
          </a:p>
          <a:p>
            <a:pPr algn="just"/>
            <a:endParaRPr lang="es-CO" dirty="0"/>
          </a:p>
          <a:p>
            <a:pPr algn="just"/>
            <a:r>
              <a:rPr lang="es-CO" dirty="0" smtClean="0"/>
              <a:t>Durante </a:t>
            </a:r>
            <a:r>
              <a:rPr lang="es-CO" dirty="0"/>
              <a:t>la vigencia del 2022 el área de </a:t>
            </a:r>
            <a:r>
              <a:rPr lang="es-CO" dirty="0" smtClean="0"/>
              <a:t>contratación </a:t>
            </a:r>
            <a:r>
              <a:rPr lang="es-CO" dirty="0"/>
              <a:t>de la EPSI Pijaos Salud desarrolló diferentes actividades tendientes a mantener vigente la red de prestadores de servicios de salud para la EPSI fortalecida, </a:t>
            </a:r>
            <a:r>
              <a:rPr lang="es-CO" dirty="0" smtClean="0"/>
              <a:t>georreferenciado </a:t>
            </a:r>
            <a:r>
              <a:rPr lang="es-CO" dirty="0"/>
              <a:t>y que garantice accesibilidad y oportunidad a los usuarios de la EPSI.</a:t>
            </a:r>
          </a:p>
          <a:p>
            <a:pPr algn="just"/>
            <a:r>
              <a:rPr lang="es-CO" dirty="0"/>
              <a:t>Los desarrollos que se dieron durante la vigencia del 2022, dieron la posibilidad de dar continuidad a un grupo de prestadores como proveedores de servicios de salud en las diferentes modalidades de atención; prescindir de otros prestadores en razón a que no cumplieron con las expectativas de la EPSI o porque su razón de ser como IPS desapareció</a:t>
            </a:r>
            <a:r>
              <a:rPr lang="es-CO" dirty="0" smtClean="0"/>
              <a:t>.</a:t>
            </a:r>
          </a:p>
          <a:p>
            <a:pPr algn="just">
              <a:lnSpc>
                <a:spcPct val="107000"/>
              </a:lnSpc>
              <a:spcAft>
                <a:spcPts val="800"/>
              </a:spcAft>
            </a:pPr>
            <a:r>
              <a:rPr lang="es-CO" dirty="0">
                <a:latin typeface="Century Gothic" panose="020B0502020202020204" pitchFamily="34" charset="0"/>
                <a:ea typeface="Calibri" panose="020F0502020204030204" pitchFamily="34" charset="0"/>
                <a:cs typeface="Calibri" panose="020F0502020204030204" pitchFamily="34" charset="0"/>
              </a:rPr>
              <a:t> </a:t>
            </a:r>
            <a:endParaRPr lang="es-CO" sz="2800" dirty="0">
              <a:latin typeface="Century Gothic" panose="020B0502020202020204" pitchFamily="34" charset="0"/>
              <a:ea typeface="Calibri" panose="020F0502020204030204" pitchFamily="34" charset="0"/>
              <a:cs typeface="Times New Roman" panose="02020603050405020304" pitchFamily="18" charset="0"/>
            </a:endParaRPr>
          </a:p>
          <a:p>
            <a:pPr algn="just"/>
            <a:endParaRPr lang="es-CO" dirty="0" smtClean="0"/>
          </a:p>
          <a:p>
            <a:endParaRPr lang="es-CO" dirty="0"/>
          </a:p>
        </p:txBody>
      </p:sp>
      <p:pic>
        <p:nvPicPr>
          <p:cNvPr id="4" name="Imagen 3"/>
          <p:cNvPicPr>
            <a:picLocks noChangeAspect="1"/>
          </p:cNvPicPr>
          <p:nvPr/>
        </p:nvPicPr>
        <p:blipFill>
          <a:blip r:embed="rId2"/>
          <a:stretch>
            <a:fillRect/>
          </a:stretch>
        </p:blipFill>
        <p:spPr>
          <a:xfrm>
            <a:off x="7910732" y="2378099"/>
            <a:ext cx="3593880" cy="2744763"/>
          </a:xfrm>
          <a:prstGeom prst="rect">
            <a:avLst/>
          </a:prstGeom>
          <a:solidFill>
            <a:srgbClr val="00B050"/>
          </a:solidFill>
          <a:effectLst>
            <a:glow rad="127000">
              <a:schemeClr val="accent1"/>
            </a:glow>
          </a:effectLst>
          <a:scene3d>
            <a:camera prst="orthographicFront"/>
            <a:lightRig rig="threePt" dir="t"/>
          </a:scene3d>
          <a:sp3d>
            <a:bevelB prst="angle"/>
          </a:sp3d>
        </p:spPr>
      </p:pic>
    </p:spTree>
    <p:extLst>
      <p:ext uri="{BB962C8B-B14F-4D97-AF65-F5344CB8AC3E}">
        <p14:creationId xmlns:p14="http://schemas.microsoft.com/office/powerpoint/2010/main" val="1072978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298328374"/>
              </p:ext>
            </p:extLst>
          </p:nvPr>
        </p:nvGraphicFramePr>
        <p:xfrm>
          <a:off x="2011681" y="1659988"/>
          <a:ext cx="9242474" cy="377014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7784936" y="5704028"/>
            <a:ext cx="3469219" cy="256993"/>
          </a:xfrm>
          <a:prstGeom prst="rect">
            <a:avLst/>
          </a:prstGeom>
        </p:spPr>
        <p:txBody>
          <a:bodyPr wrap="none">
            <a:spAutoFit/>
          </a:bodyPr>
          <a:lstStyle/>
          <a:p>
            <a:pPr algn="r">
              <a:lnSpc>
                <a:spcPct val="107000"/>
              </a:lnSpc>
              <a:spcAft>
                <a:spcPts val="1000"/>
              </a:spcAft>
            </a:pPr>
            <a:r>
              <a:rPr lang="es-CO" sz="1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Fuente: Base de datos Sistema GEMA- PIJAOS SALUD EPSI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011681" y="541615"/>
            <a:ext cx="9242474" cy="685059"/>
          </a:xfrm>
          <a:prstGeom prst="rect">
            <a:avLst/>
          </a:prstGeom>
        </p:spPr>
        <p:txBody>
          <a:bodyPr wrap="square">
            <a:spAutoFit/>
          </a:bodyPr>
          <a:lstStyle/>
          <a:p>
            <a:pPr algn="just">
              <a:lnSpc>
                <a:spcPct val="107000"/>
              </a:lnSpc>
              <a:spcAft>
                <a:spcPts val="800"/>
              </a:spcAft>
            </a:pPr>
            <a:r>
              <a:rPr lang="es-CO" dirty="0" smtClean="0">
                <a:latin typeface="Century Gothic" panose="020B0502020202020204" pitchFamily="34" charset="0"/>
                <a:ea typeface="Calibri" panose="020F0502020204030204" pitchFamily="34" charset="0"/>
                <a:cs typeface="Calibri" panose="020F0502020204030204" pitchFamily="34" charset="0"/>
              </a:rPr>
              <a:t>El área de contratación para el año 2022 gestionó el 77% de las minutas bajo la modalidad de cápita correspondiente a la legalización de 64 contratos.</a:t>
            </a:r>
            <a:endParaRPr lang="es-CO" sz="28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8964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1169" y="604911"/>
            <a:ext cx="9183444" cy="1528689"/>
          </a:xfrm>
        </p:spPr>
        <p:txBody>
          <a:bodyPr>
            <a:noAutofit/>
          </a:bodyPr>
          <a:lstStyle/>
          <a:p>
            <a:pPr algn="just"/>
            <a:r>
              <a:rPr lang="es-CO" sz="1800" dirty="0">
                <a:solidFill>
                  <a:schemeClr val="tx1"/>
                </a:solidFill>
              </a:rPr>
              <a:t>En la modalidad de Evento se encuentran todas las IPS con niveles de complejidad mediana y alta.  Los contratos de modalidad evento de baja complejidad corresponden a contratos para usuarios de régimen contributivo en los diferentes municipios.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86041566"/>
              </p:ext>
            </p:extLst>
          </p:nvPr>
        </p:nvGraphicFramePr>
        <p:xfrm>
          <a:off x="2321169" y="2133600"/>
          <a:ext cx="9073662" cy="340907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7784936" y="5704028"/>
            <a:ext cx="3609895" cy="256993"/>
          </a:xfrm>
          <a:prstGeom prst="rect">
            <a:avLst/>
          </a:prstGeom>
        </p:spPr>
        <p:txBody>
          <a:bodyPr wrap="square">
            <a:spAutoFit/>
          </a:bodyPr>
          <a:lstStyle/>
          <a:p>
            <a:pPr algn="r">
              <a:lnSpc>
                <a:spcPct val="107000"/>
              </a:lnSpc>
              <a:spcAft>
                <a:spcPts val="1000"/>
              </a:spcAft>
            </a:pPr>
            <a:r>
              <a:rPr lang="es-CO" sz="1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Fuente: Base de datos Sistema GEMA- PIJAOS SALUD EPSI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8003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5798" y="559716"/>
            <a:ext cx="8911687" cy="702414"/>
          </a:xfrm>
        </p:spPr>
        <p:txBody>
          <a:bodyPr>
            <a:normAutofit/>
          </a:bodyPr>
          <a:lstStyle/>
          <a:p>
            <a:pPr algn="ctr"/>
            <a:r>
              <a:rPr lang="es-MX" sz="2400" b="1" dirty="0" smtClean="0">
                <a:solidFill>
                  <a:srgbClr val="0070C0"/>
                </a:solidFill>
              </a:rPr>
              <a:t>RED PRESTACION DE SERVICIOS 2022</a:t>
            </a:r>
            <a:endParaRPr lang="es-CO" sz="2400" b="1" dirty="0">
              <a:solidFill>
                <a:srgbClr val="0070C0"/>
              </a:solidFill>
            </a:endParaRPr>
          </a:p>
        </p:txBody>
      </p:sp>
      <p:pic>
        <p:nvPicPr>
          <p:cNvPr id="6" name="Marcador de contenido 5"/>
          <p:cNvPicPr>
            <a:picLocks noGrp="1" noChangeAspect="1"/>
          </p:cNvPicPr>
          <p:nvPr>
            <p:ph idx="1"/>
          </p:nvPr>
        </p:nvPicPr>
        <p:blipFill>
          <a:blip r:embed="rId2"/>
          <a:stretch>
            <a:fillRect/>
          </a:stretch>
        </p:blipFill>
        <p:spPr>
          <a:xfrm>
            <a:off x="850007" y="1416676"/>
            <a:ext cx="10844010" cy="4649273"/>
          </a:xfrm>
          <a:prstGeom prst="rect">
            <a:avLst/>
          </a:prstGeom>
        </p:spPr>
      </p:pic>
    </p:spTree>
    <p:extLst>
      <p:ext uri="{BB962C8B-B14F-4D97-AF65-F5344CB8AC3E}">
        <p14:creationId xmlns:p14="http://schemas.microsoft.com/office/powerpoint/2010/main" val="493008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92100" y="1355940"/>
            <a:ext cx="10897196" cy="4928950"/>
          </a:xfrm>
          <a:prstGeom prst="rect">
            <a:avLst/>
          </a:prstGeom>
        </p:spPr>
      </p:pic>
    </p:spTree>
    <p:extLst>
      <p:ext uri="{BB962C8B-B14F-4D97-AF65-F5344CB8AC3E}">
        <p14:creationId xmlns:p14="http://schemas.microsoft.com/office/powerpoint/2010/main" val="1681772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3616" y="1382448"/>
            <a:ext cx="10897196" cy="4840078"/>
          </a:xfrm>
          <a:prstGeom prst="rect">
            <a:avLst/>
          </a:prstGeom>
        </p:spPr>
      </p:pic>
    </p:spTree>
    <p:extLst>
      <p:ext uri="{BB962C8B-B14F-4D97-AF65-F5344CB8AC3E}">
        <p14:creationId xmlns:p14="http://schemas.microsoft.com/office/powerpoint/2010/main" val="3401673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4979" y="1313645"/>
            <a:ext cx="10897196" cy="5375430"/>
          </a:xfrm>
          <a:prstGeom prst="rect">
            <a:avLst/>
          </a:prstGeom>
        </p:spPr>
      </p:pic>
    </p:spTree>
    <p:extLst>
      <p:ext uri="{BB962C8B-B14F-4D97-AF65-F5344CB8AC3E}">
        <p14:creationId xmlns:p14="http://schemas.microsoft.com/office/powerpoint/2010/main" val="3487880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68946" y="1483494"/>
            <a:ext cx="10380372" cy="4711243"/>
          </a:xfrm>
          <a:prstGeom prst="rect">
            <a:avLst/>
          </a:prstGeom>
        </p:spPr>
      </p:pic>
    </p:spTree>
    <p:extLst>
      <p:ext uri="{BB962C8B-B14F-4D97-AF65-F5344CB8AC3E}">
        <p14:creationId xmlns:p14="http://schemas.microsoft.com/office/powerpoint/2010/main" val="1187861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65916" y="1444425"/>
            <a:ext cx="10573555" cy="4647282"/>
          </a:xfrm>
          <a:prstGeom prst="rect">
            <a:avLst/>
          </a:prstGeom>
        </p:spPr>
      </p:pic>
    </p:spTree>
    <p:extLst>
      <p:ext uri="{BB962C8B-B14F-4D97-AF65-F5344CB8AC3E}">
        <p14:creationId xmlns:p14="http://schemas.microsoft.com/office/powerpoint/2010/main" val="213577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2695" y="610042"/>
            <a:ext cx="9281917" cy="726389"/>
          </a:xfrm>
        </p:spPr>
        <p:txBody>
          <a:bodyPr>
            <a:normAutofit fontScale="90000"/>
          </a:bodyPr>
          <a:lstStyle/>
          <a:p>
            <a:r>
              <a:rPr lang="es-ES" sz="1400" b="1" dirty="0">
                <a:solidFill>
                  <a:schemeClr val="accent1">
                    <a:lumMod val="75000"/>
                  </a:schemeClr>
                </a:solidFill>
              </a:rPr>
              <a:t>GRAFICA </a:t>
            </a:r>
            <a:r>
              <a:rPr lang="es-ES" sz="1400" b="1" dirty="0" smtClean="0">
                <a:solidFill>
                  <a:schemeClr val="accent1">
                    <a:lumMod val="75000"/>
                  </a:schemeClr>
                </a:solidFill>
              </a:rPr>
              <a:t>2. </a:t>
            </a:r>
            <a:r>
              <a:rPr lang="es-ES" sz="1400" b="1" dirty="0">
                <a:solidFill>
                  <a:schemeClr val="accent1">
                    <a:lumMod val="75000"/>
                  </a:schemeClr>
                </a:solidFill>
              </a:rPr>
              <a:t>PRINCIPALES ESPECIALIDADES CON MAYOR NUMERO DE AUTORIZACIONES DE SERVICIOS PBS EN EL AÑO 2022.</a:t>
            </a:r>
            <a:r>
              <a:rPr lang="es-CO" sz="1400" dirty="0">
                <a:solidFill>
                  <a:schemeClr val="accent1">
                    <a:lumMod val="75000"/>
                  </a:schemeClr>
                </a:solidFill>
              </a:rPr>
              <a:t/>
            </a:r>
            <a:br>
              <a:rPr lang="es-CO" sz="1400" dirty="0">
                <a:solidFill>
                  <a:schemeClr val="accent1">
                    <a:lumMod val="75000"/>
                  </a:schemeClr>
                </a:solidFill>
              </a:rPr>
            </a:br>
            <a:endParaRPr lang="es-CO" sz="1400" dirty="0">
              <a:solidFill>
                <a:schemeClr val="accent1">
                  <a:lumMod val="75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5320219"/>
              </p:ext>
            </p:extLst>
          </p:nvPr>
        </p:nvGraphicFramePr>
        <p:xfrm>
          <a:off x="2222695" y="1434905"/>
          <a:ext cx="9281918" cy="450166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8422755" y="6035040"/>
            <a:ext cx="2802369" cy="224036"/>
          </a:xfrm>
          <a:prstGeom prst="rect">
            <a:avLst/>
          </a:prstGeom>
        </p:spPr>
        <p:txBody>
          <a:bodyPr wrap="none">
            <a:spAutoFit/>
          </a:bodyPr>
          <a:lstStyle/>
          <a:p>
            <a:pPr algn="r">
              <a:lnSpc>
                <a:spcPct val="107000"/>
              </a:lnSpc>
              <a:spcAft>
                <a:spcPts val="1000"/>
              </a:spcAft>
            </a:pPr>
            <a:r>
              <a:rPr lang="es-CO" sz="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Fuente: Base de datos Sistema GEMA- PIJAOS SALUD EPSI 2022</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912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95460" y="1497238"/>
            <a:ext cx="10985678" cy="4517196"/>
          </a:xfrm>
          <a:prstGeom prst="rect">
            <a:avLst/>
          </a:prstGeom>
        </p:spPr>
      </p:pic>
    </p:spTree>
    <p:extLst>
      <p:ext uri="{BB962C8B-B14F-4D97-AF65-F5344CB8AC3E}">
        <p14:creationId xmlns:p14="http://schemas.microsoft.com/office/powerpoint/2010/main" val="2892243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08338" y="1506828"/>
            <a:ext cx="10934163" cy="4829578"/>
          </a:xfrm>
          <a:prstGeom prst="rect">
            <a:avLst/>
          </a:prstGeom>
        </p:spPr>
      </p:pic>
    </p:spTree>
    <p:extLst>
      <p:ext uri="{BB962C8B-B14F-4D97-AF65-F5344CB8AC3E}">
        <p14:creationId xmlns:p14="http://schemas.microsoft.com/office/powerpoint/2010/main" val="2507476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01520" y="1498535"/>
            <a:ext cx="10586435" cy="4683324"/>
          </a:xfrm>
          <a:prstGeom prst="rect">
            <a:avLst/>
          </a:prstGeom>
        </p:spPr>
      </p:pic>
    </p:spTree>
    <p:extLst>
      <p:ext uri="{BB962C8B-B14F-4D97-AF65-F5344CB8AC3E}">
        <p14:creationId xmlns:p14="http://schemas.microsoft.com/office/powerpoint/2010/main" val="767728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43944" y="1506829"/>
            <a:ext cx="10934163" cy="4082602"/>
          </a:xfrm>
          <a:prstGeom prst="rect">
            <a:avLst/>
          </a:prstGeom>
        </p:spPr>
      </p:pic>
    </p:spTree>
    <p:extLst>
      <p:ext uri="{BB962C8B-B14F-4D97-AF65-F5344CB8AC3E}">
        <p14:creationId xmlns:p14="http://schemas.microsoft.com/office/powerpoint/2010/main" val="620257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8289" y="624110"/>
            <a:ext cx="9366324" cy="571644"/>
          </a:xfrm>
        </p:spPr>
        <p:txBody>
          <a:bodyPr>
            <a:normAutofit/>
          </a:bodyPr>
          <a:lstStyle/>
          <a:p>
            <a:r>
              <a:rPr lang="es-CO" sz="2000" b="1" i="1" dirty="0" smtClean="0">
                <a:solidFill>
                  <a:srgbClr val="0070C0"/>
                </a:solidFill>
              </a:rPr>
              <a:t>SISTEMA DE INFORMACION Y ATENCION AL USUARIO - SIAU</a:t>
            </a:r>
            <a:endParaRPr lang="es-CO" sz="2000" b="1" i="1" dirty="0">
              <a:solidFill>
                <a:srgbClr val="0070C0"/>
              </a:solidFill>
            </a:endParaRPr>
          </a:p>
        </p:txBody>
      </p:sp>
      <p:sp>
        <p:nvSpPr>
          <p:cNvPr id="3" name="Marcador de contenido 2"/>
          <p:cNvSpPr>
            <a:spLocks noGrp="1"/>
          </p:cNvSpPr>
          <p:nvPr>
            <p:ph idx="1"/>
          </p:nvPr>
        </p:nvSpPr>
        <p:spPr>
          <a:xfrm>
            <a:off x="2138289" y="1322363"/>
            <a:ext cx="9366323" cy="4588859"/>
          </a:xfrm>
        </p:spPr>
        <p:txBody>
          <a:bodyPr/>
          <a:lstStyle/>
          <a:p>
            <a:pPr marL="0" indent="0" algn="just">
              <a:buNone/>
            </a:pPr>
            <a:r>
              <a:rPr lang="es-ES" dirty="0"/>
              <a:t>El área de SIAU cuenta con veintidós puntos de atención al usuario en los departamentos de Tolima, Risaralda y Meta, con sede principal en la ciudad de Ibagué desde donde se coordinan los procesos; teniendo como objetivo, identificar las necesidades de los usuarios con el fin de gestionar y garantizar la protección y promoción de los derechos y deberes de sus afiliados. </a:t>
            </a:r>
            <a:endParaRPr lang="es-CO" dirty="0"/>
          </a:p>
        </p:txBody>
      </p:sp>
      <p:pic>
        <p:nvPicPr>
          <p:cNvPr id="4" name="Imagen 3"/>
          <p:cNvPicPr>
            <a:picLocks noChangeAspect="1"/>
          </p:cNvPicPr>
          <p:nvPr/>
        </p:nvPicPr>
        <p:blipFill>
          <a:blip r:embed="rId2"/>
          <a:stretch>
            <a:fillRect/>
          </a:stretch>
        </p:blipFill>
        <p:spPr>
          <a:xfrm>
            <a:off x="3066757" y="3316824"/>
            <a:ext cx="6808763" cy="2721007"/>
          </a:xfrm>
          <a:prstGeom prst="rect">
            <a:avLst/>
          </a:prstGeom>
        </p:spPr>
      </p:pic>
      <p:pic>
        <p:nvPicPr>
          <p:cNvPr id="5" name="Imagen 4"/>
          <p:cNvPicPr>
            <a:picLocks noChangeAspect="1"/>
          </p:cNvPicPr>
          <p:nvPr/>
        </p:nvPicPr>
        <p:blipFill>
          <a:blip r:embed="rId3"/>
          <a:stretch>
            <a:fillRect/>
          </a:stretch>
        </p:blipFill>
        <p:spPr>
          <a:xfrm>
            <a:off x="8139241" y="4075575"/>
            <a:ext cx="1553399" cy="1203504"/>
          </a:xfrm>
          <a:prstGeom prst="rect">
            <a:avLst/>
          </a:prstGeom>
        </p:spPr>
      </p:pic>
    </p:spTree>
    <p:extLst>
      <p:ext uri="{BB962C8B-B14F-4D97-AF65-F5344CB8AC3E}">
        <p14:creationId xmlns:p14="http://schemas.microsoft.com/office/powerpoint/2010/main" val="1062602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1800665" y="661182"/>
            <a:ext cx="9214337" cy="369332"/>
          </a:xfrm>
          <a:prstGeom prst="rect">
            <a:avLst/>
          </a:prstGeom>
        </p:spPr>
        <p:txBody>
          <a:bodyPr wrap="square">
            <a:spAutoFit/>
          </a:bodyPr>
          <a:lstStyle/>
          <a:p>
            <a:pPr algn="just"/>
            <a:r>
              <a:rPr lang="es-ES" b="1" dirty="0" smtClean="0">
                <a:solidFill>
                  <a:srgbClr val="0070C0"/>
                </a:solidFill>
              </a:rPr>
              <a:t>SATISFACCION 2022</a:t>
            </a:r>
          </a:p>
        </p:txBody>
      </p:sp>
      <p:sp>
        <p:nvSpPr>
          <p:cNvPr id="21" name="Marcador de contenido 20"/>
          <p:cNvSpPr>
            <a:spLocks noGrp="1"/>
          </p:cNvSpPr>
          <p:nvPr>
            <p:ph idx="1"/>
          </p:nvPr>
        </p:nvSpPr>
        <p:spPr>
          <a:xfrm>
            <a:off x="1800665" y="1030514"/>
            <a:ext cx="9903655" cy="2261326"/>
          </a:xfrm>
        </p:spPr>
        <p:txBody>
          <a:bodyPr>
            <a:normAutofit/>
          </a:bodyPr>
          <a:lstStyle/>
          <a:p>
            <a:pPr marL="0" indent="0" algn="just">
              <a:buNone/>
            </a:pPr>
            <a:r>
              <a:rPr lang="es-ES" dirty="0">
                <a:solidFill>
                  <a:schemeClr val="tx1"/>
                </a:solidFill>
              </a:rPr>
              <a:t>Para PIJAOS SALUD EPS - I, la base de su trabajo consiste en brindar un servicio con calidad, logrando la satisfacción de más del 90% de sus usuarios. Mes a mes el equipo de promotores realiza al 2% de la población, encuestas de satisfacción en cada municipio donde tiene cobertura la EPS - I y mediante un formato definido evalúan varios ítems. El porcentaje de satisfacción global correspondiente al año 2022 es 99.2</a:t>
            </a:r>
            <a:r>
              <a:rPr lang="es-ES" dirty="0" smtClean="0">
                <a:solidFill>
                  <a:schemeClr val="tx1"/>
                </a:solidFill>
              </a:rPr>
              <a:t>%</a:t>
            </a:r>
          </a:p>
          <a:p>
            <a:pPr marL="0" indent="0" algn="just">
              <a:buNone/>
            </a:pPr>
            <a:r>
              <a:rPr lang="es-ES" dirty="0" smtClean="0">
                <a:solidFill>
                  <a:schemeClr val="tx1"/>
                </a:solidFill>
              </a:rPr>
              <a:t>. </a:t>
            </a:r>
            <a:endParaRPr lang="es-CO" dirty="0"/>
          </a:p>
          <a:p>
            <a:endParaRPr lang="es-CO" dirty="0"/>
          </a:p>
        </p:txBody>
      </p:sp>
      <p:graphicFrame>
        <p:nvGraphicFramePr>
          <p:cNvPr id="22" name="Tabla 21"/>
          <p:cNvGraphicFramePr>
            <a:graphicFrameLocks noGrp="1"/>
          </p:cNvGraphicFramePr>
          <p:nvPr>
            <p:extLst>
              <p:ext uri="{D42A27DB-BD31-4B8C-83A1-F6EECF244321}">
                <p14:modId xmlns:p14="http://schemas.microsoft.com/office/powerpoint/2010/main" val="1450236357"/>
              </p:ext>
            </p:extLst>
          </p:nvPr>
        </p:nvGraphicFramePr>
        <p:xfrm>
          <a:off x="1800665" y="2937343"/>
          <a:ext cx="9650437" cy="3424428"/>
        </p:xfrm>
        <a:graphic>
          <a:graphicData uri="http://schemas.openxmlformats.org/drawingml/2006/table">
            <a:tbl>
              <a:tblPr firstRow="1" firstCol="1" bandRow="1">
                <a:tableStyleId>{3C2FFA5D-87B4-456A-9821-1D502468CF0F}</a:tableStyleId>
              </a:tblPr>
              <a:tblGrid>
                <a:gridCol w="3768922"/>
                <a:gridCol w="3768922"/>
                <a:gridCol w="2112593"/>
              </a:tblGrid>
              <a:tr h="156327">
                <a:tc>
                  <a:txBody>
                    <a:bodyPr/>
                    <a:lstStyle/>
                    <a:p>
                      <a:pPr algn="ctr">
                        <a:lnSpc>
                          <a:spcPct val="107000"/>
                        </a:lnSpc>
                        <a:spcAft>
                          <a:spcPts val="0"/>
                        </a:spcAft>
                      </a:pPr>
                      <a:r>
                        <a:rPr lang="es-MX" sz="1000" b="1" dirty="0" smtClean="0">
                          <a:solidFill>
                            <a:schemeClr val="tx1"/>
                          </a:solidFill>
                          <a:effectLst/>
                        </a:rPr>
                        <a:t>DEPARTAMENTO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b="1" dirty="0" smtClean="0">
                          <a:solidFill>
                            <a:schemeClr val="tx1"/>
                          </a:solidFill>
                          <a:effectLst/>
                        </a:rPr>
                        <a:t>MUNICIPIO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b="1" dirty="0" smtClean="0">
                          <a:solidFill>
                            <a:schemeClr val="tx1"/>
                          </a:solidFill>
                          <a:effectLst/>
                        </a:rPr>
                        <a:t>2022</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6327">
                <a:tc rowSpan="12">
                  <a:txBody>
                    <a:bodyPr/>
                    <a:lstStyle/>
                    <a:p>
                      <a:pPr algn="ctr">
                        <a:lnSpc>
                          <a:spcPct val="107000"/>
                        </a:lnSpc>
                        <a:spcAft>
                          <a:spcPts val="0"/>
                        </a:spcAft>
                      </a:pPr>
                      <a:r>
                        <a:rPr lang="es-MX" sz="1000" dirty="0">
                          <a:effectLst/>
                        </a:rPr>
                        <a:t> </a:t>
                      </a:r>
                      <a:endParaRPr lang="es-CO" sz="1100" dirty="0">
                        <a:effectLst/>
                      </a:endParaRPr>
                    </a:p>
                    <a:p>
                      <a:pPr algn="ctr">
                        <a:lnSpc>
                          <a:spcPct val="107000"/>
                        </a:lnSpc>
                        <a:spcAft>
                          <a:spcPts val="0"/>
                        </a:spcAft>
                      </a:pPr>
                      <a:r>
                        <a:rPr lang="es-MX" sz="1000" dirty="0">
                          <a:effectLst/>
                        </a:rPr>
                        <a:t> </a:t>
                      </a:r>
                      <a:endParaRPr lang="es-CO" sz="1100" dirty="0">
                        <a:effectLst/>
                      </a:endParaRPr>
                    </a:p>
                    <a:p>
                      <a:pPr algn="ctr">
                        <a:lnSpc>
                          <a:spcPct val="107000"/>
                        </a:lnSpc>
                        <a:spcAft>
                          <a:spcPts val="0"/>
                        </a:spcAft>
                      </a:pPr>
                      <a:r>
                        <a:rPr lang="es-MX" sz="1000" dirty="0">
                          <a:effectLst/>
                        </a:rPr>
                        <a:t> </a:t>
                      </a:r>
                      <a:endParaRPr lang="es-CO" sz="1100" dirty="0">
                        <a:effectLst/>
                      </a:endParaRPr>
                    </a:p>
                    <a:p>
                      <a:pPr algn="ctr">
                        <a:lnSpc>
                          <a:spcPct val="107000"/>
                        </a:lnSpc>
                        <a:spcAft>
                          <a:spcPts val="0"/>
                        </a:spcAft>
                      </a:pPr>
                      <a:r>
                        <a:rPr lang="es-MX" sz="1000" dirty="0">
                          <a:effectLst/>
                        </a:rPr>
                        <a:t> </a:t>
                      </a:r>
                      <a:endParaRPr lang="es-CO" sz="1100" dirty="0">
                        <a:effectLst/>
                      </a:endParaRPr>
                    </a:p>
                    <a:p>
                      <a:pPr algn="ctr">
                        <a:lnSpc>
                          <a:spcPct val="107000"/>
                        </a:lnSpc>
                        <a:spcAft>
                          <a:spcPts val="0"/>
                        </a:spcAft>
                      </a:pPr>
                      <a:r>
                        <a:rPr lang="es-MX" sz="1000" dirty="0">
                          <a:effectLst/>
                        </a:rPr>
                        <a:t>TOLIMA</a:t>
                      </a:r>
                      <a:endParaRPr lang="es-CO" sz="1100" dirty="0">
                        <a:effectLst/>
                      </a:endParaRPr>
                    </a:p>
                    <a:p>
                      <a:pPr algn="ctr">
                        <a:lnSpc>
                          <a:spcPct val="107000"/>
                        </a:lnSpc>
                        <a:spcAft>
                          <a:spcPts val="0"/>
                        </a:spcAft>
                      </a:pPr>
                      <a:r>
                        <a:rPr lang="es-MX" sz="1000" dirty="0">
                          <a:effectLst/>
                        </a:rPr>
                        <a:t>98.93 %</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ATACO</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99,15</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CHAPARRAL</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99,43</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dirty="0">
                          <a:effectLst/>
                        </a:rPr>
                        <a:t>COYAIMA</a:t>
                      </a:r>
                      <a:endParaRPr lang="es-CO"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99,38</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IBAGUE</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98,55</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NATAGAIMA</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99,92</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ORTEGA</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98,32</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PLANADAS</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95,61</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dirty="0">
                          <a:effectLst/>
                        </a:rPr>
                        <a:t>PRADO</a:t>
                      </a:r>
                      <a:endParaRPr lang="es-CO"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98,28</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PURIFICACION</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99,70</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RIOBLANCO</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99,52</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SALDAÑA</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99,53</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SAN ANTONIO</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99,79</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rowSpan="6">
                  <a:txBody>
                    <a:bodyPr/>
                    <a:lstStyle/>
                    <a:p>
                      <a:pPr algn="ctr">
                        <a:lnSpc>
                          <a:spcPct val="107000"/>
                        </a:lnSpc>
                        <a:spcAft>
                          <a:spcPts val="0"/>
                        </a:spcAft>
                      </a:pPr>
                      <a:r>
                        <a:rPr lang="es-MX" sz="1000" dirty="0">
                          <a:effectLst/>
                        </a:rPr>
                        <a:t> </a:t>
                      </a:r>
                      <a:endParaRPr lang="es-CO" sz="1100" dirty="0">
                        <a:effectLst/>
                      </a:endParaRPr>
                    </a:p>
                    <a:p>
                      <a:pPr algn="ctr">
                        <a:lnSpc>
                          <a:spcPct val="107000"/>
                        </a:lnSpc>
                        <a:spcAft>
                          <a:spcPts val="0"/>
                        </a:spcAft>
                      </a:pPr>
                      <a:r>
                        <a:rPr lang="es-MX" sz="1000" dirty="0">
                          <a:effectLst/>
                        </a:rPr>
                        <a:t> </a:t>
                      </a:r>
                      <a:endParaRPr lang="es-CO" sz="1100" dirty="0">
                        <a:effectLst/>
                      </a:endParaRPr>
                    </a:p>
                    <a:p>
                      <a:pPr algn="ctr">
                        <a:lnSpc>
                          <a:spcPct val="107000"/>
                        </a:lnSpc>
                        <a:spcAft>
                          <a:spcPts val="0"/>
                        </a:spcAft>
                      </a:pPr>
                      <a:r>
                        <a:rPr lang="es-MX" sz="1000" dirty="0">
                          <a:effectLst/>
                        </a:rPr>
                        <a:t>RISARALDA</a:t>
                      </a:r>
                      <a:endParaRPr lang="es-CO" sz="1100" dirty="0">
                        <a:effectLst/>
                      </a:endParaRPr>
                    </a:p>
                    <a:p>
                      <a:pPr algn="ctr">
                        <a:lnSpc>
                          <a:spcPct val="107000"/>
                        </a:lnSpc>
                        <a:spcAft>
                          <a:spcPts val="0"/>
                        </a:spcAft>
                      </a:pPr>
                      <a:r>
                        <a:rPr lang="es-MX" sz="1000" dirty="0">
                          <a:effectLst/>
                        </a:rPr>
                        <a:t>99.49 %</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GUATICA</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99,01</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MARSELLA</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99,54</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MISTRATO</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99,77</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PEREIRA</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99,14</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PUEBLO RICO</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99,75</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56327">
                <a:tc vMerge="1">
                  <a:txBody>
                    <a:bodyPr/>
                    <a:lstStyle/>
                    <a:p>
                      <a:endParaRPr lang="es-CO"/>
                    </a:p>
                  </a:txBody>
                  <a:tcPr/>
                </a:tc>
                <a:tc>
                  <a:txBody>
                    <a:bodyPr/>
                    <a:lstStyle/>
                    <a:p>
                      <a:pPr algn="ctr">
                        <a:lnSpc>
                          <a:spcPct val="107000"/>
                        </a:lnSpc>
                        <a:spcAft>
                          <a:spcPts val="0"/>
                        </a:spcAft>
                      </a:pPr>
                      <a:r>
                        <a:rPr lang="es-MX" sz="1000">
                          <a:effectLst/>
                        </a:rPr>
                        <a:t>QUINCHIA</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MX" sz="1000">
                          <a:effectLst/>
                        </a:rPr>
                        <a:t>99,70</a:t>
                      </a:r>
                      <a:endParaRPr lang="es-CO"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12654">
                <a:tc>
                  <a:txBody>
                    <a:bodyPr/>
                    <a:lstStyle/>
                    <a:p>
                      <a:pPr algn="ctr">
                        <a:lnSpc>
                          <a:spcPct val="107000"/>
                        </a:lnSpc>
                        <a:spcAft>
                          <a:spcPts val="0"/>
                        </a:spcAft>
                      </a:pPr>
                      <a:r>
                        <a:rPr lang="es-MX" sz="1000" dirty="0">
                          <a:effectLst/>
                        </a:rPr>
                        <a:t>META</a:t>
                      </a:r>
                      <a:endParaRPr lang="es-CO" sz="1100" dirty="0">
                        <a:effectLst/>
                      </a:endParaRPr>
                    </a:p>
                    <a:p>
                      <a:pPr algn="ctr">
                        <a:lnSpc>
                          <a:spcPct val="107000"/>
                        </a:lnSpc>
                        <a:spcAft>
                          <a:spcPts val="0"/>
                        </a:spcAft>
                      </a:pPr>
                      <a:r>
                        <a:rPr lang="es-MX" sz="1000" dirty="0">
                          <a:effectLst/>
                        </a:rPr>
                        <a:t>99,96 %</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dirty="0">
                          <a:effectLst/>
                        </a:rPr>
                        <a:t>PUERTO GAITAN</a:t>
                      </a:r>
                      <a:endParaRPr lang="es-CO"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dirty="0">
                          <a:effectLst/>
                        </a:rPr>
                        <a:t>99,96</a:t>
                      </a:r>
                      <a:endParaRPr lang="es-CO"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3" name="Rectángulo 22"/>
          <p:cNvSpPr/>
          <p:nvPr/>
        </p:nvSpPr>
        <p:spPr>
          <a:xfrm>
            <a:off x="5608320" y="6361771"/>
            <a:ext cx="5842782" cy="587853"/>
          </a:xfrm>
          <a:prstGeom prst="rect">
            <a:avLst/>
          </a:prstGeom>
        </p:spPr>
        <p:txBody>
          <a:bodyPr wrap="square">
            <a:spAutoFit/>
          </a:bodyPr>
          <a:lstStyle/>
          <a:p>
            <a:pPr algn="just">
              <a:lnSpc>
                <a:spcPct val="115000"/>
              </a:lnSpc>
              <a:spcAft>
                <a:spcPts val="600"/>
              </a:spcAft>
            </a:pPr>
            <a:r>
              <a:rPr lang="es-ES" sz="1400" b="1" i="1" dirty="0" smtClean="0">
                <a:effectLst/>
                <a:latin typeface="Times New Roman" panose="02020603050405020304" pitchFamily="18" charset="0"/>
                <a:ea typeface="Calibri" panose="020F0502020204030204" pitchFamily="34" charset="0"/>
                <a:cs typeface="Times New Roman" panose="02020603050405020304" pitchFamily="18" charset="0"/>
              </a:rPr>
              <a:t>Tabla 1. Distribución de satisfacción correspondiente al año 2022 por municipio y departamento.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031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pattFill prst="pct25">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rot="10800000" flipV="1">
            <a:off x="1584097" y="734096"/>
            <a:ext cx="9684913" cy="489398"/>
          </a:xfrm>
        </p:spPr>
        <p:txBody>
          <a:bodyPr>
            <a:normAutofit/>
          </a:bodyPr>
          <a:lstStyle/>
          <a:p>
            <a:r>
              <a:rPr lang="es-MX" sz="1800" dirty="0" smtClean="0">
                <a:solidFill>
                  <a:schemeClr val="tx1"/>
                </a:solidFill>
              </a:rPr>
              <a:t>Pijaos Salud EPSI , cuenta con los siguientes canales de atención:</a:t>
            </a:r>
            <a:endParaRPr lang="es-CO" sz="1800"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3587263" y="1448578"/>
            <a:ext cx="5247248" cy="5190633"/>
          </a:xfrm>
          <a:prstGeom prst="rect">
            <a:avLst/>
          </a:prstGeom>
          <a:effectLst>
            <a:innerShdw blurRad="63500" dist="50800" dir="18900000">
              <a:prstClr val="black">
                <a:alpha val="50000"/>
              </a:prstClr>
            </a:innerShdw>
            <a:softEdge rad="0"/>
          </a:effectLst>
          <a:scene3d>
            <a:camera prst="orthographicFront"/>
            <a:lightRig rig="threePt" dir="t"/>
          </a:scene3d>
          <a:sp3d extrusionH="76200">
            <a:extrusionClr>
              <a:schemeClr val="accent6">
                <a:lumMod val="50000"/>
              </a:schemeClr>
            </a:extrusionClr>
          </a:sp3d>
        </p:spPr>
      </p:pic>
    </p:spTree>
    <p:extLst>
      <p:ext uri="{BB962C8B-B14F-4D97-AF65-F5344CB8AC3E}">
        <p14:creationId xmlns:p14="http://schemas.microsoft.com/office/powerpoint/2010/main" val="394616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41230" y="424525"/>
            <a:ext cx="9894278" cy="1845120"/>
          </a:xfrm>
          <a:prstGeom prst="rect">
            <a:avLst/>
          </a:prstGeom>
        </p:spPr>
        <p:txBody>
          <a:bodyPr wrap="square">
            <a:spAutoFit/>
          </a:bodyPr>
          <a:lstStyle/>
          <a:p>
            <a:pPr lvl="0">
              <a:lnSpc>
                <a:spcPct val="115000"/>
              </a:lnSpc>
              <a:spcAft>
                <a:spcPts val="600"/>
              </a:spcAft>
            </a:pPr>
            <a:r>
              <a:rPr lang="es-ES" b="1" dirty="0" smtClean="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SATISFACCION DEPARTAMENTAL POR COMPONENTE </a:t>
            </a:r>
            <a:endParaRPr lang="es-CO" dirty="0">
              <a:solidFill>
                <a:srgbClr val="0070C0"/>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r>
              <a:rPr lang="es-ES" dirty="0" smtClean="0">
                <a:effectLst/>
                <a:latin typeface="+mj-lt"/>
                <a:ea typeface="Calibri" panose="020F0502020204030204" pitchFamily="34" charset="0"/>
                <a:cs typeface="Times New Roman" panose="02020603050405020304" pitchFamily="18" charset="0"/>
              </a:rPr>
              <a:t>Se presenta la satisfacción descrita por componente a nivel departamental en relación al año 2022</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spcAft>
                <a:spcPts val="600"/>
              </a:spcAft>
            </a:pP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600"/>
              </a:spcAft>
            </a:pPr>
            <a:endParaRPr lang="es-CO"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1641230" y="1975419"/>
            <a:ext cx="9678572" cy="3554276"/>
          </a:xfrm>
          <a:prstGeom prst="rect">
            <a:avLst/>
          </a:prstGeom>
        </p:spPr>
      </p:pic>
      <p:sp>
        <p:nvSpPr>
          <p:cNvPr id="4" name="Rectángulo 3"/>
          <p:cNvSpPr/>
          <p:nvPr/>
        </p:nvSpPr>
        <p:spPr>
          <a:xfrm>
            <a:off x="6958548" y="5529695"/>
            <a:ext cx="4361253" cy="388696"/>
          </a:xfrm>
          <a:prstGeom prst="rect">
            <a:avLst/>
          </a:prstGeom>
        </p:spPr>
        <p:txBody>
          <a:bodyPr wrap="square">
            <a:spAutoFit/>
          </a:bodyPr>
          <a:lstStyle/>
          <a:p>
            <a:pPr>
              <a:lnSpc>
                <a:spcPct val="107000"/>
              </a:lnSpc>
              <a:spcAft>
                <a:spcPts val="600"/>
              </a:spcAft>
            </a:pPr>
            <a:r>
              <a:rPr lang="es-ES" sz="1400" b="1" i="1" dirty="0" smtClean="0">
                <a:effectLst/>
                <a:latin typeface="Times New Roman" panose="02020603050405020304" pitchFamily="18" charset="0"/>
                <a:ea typeface="Calibri" panose="020F0502020204030204" pitchFamily="34" charset="0"/>
                <a:cs typeface="Times New Roman" panose="02020603050405020304" pitchFamily="18" charset="0"/>
              </a:rPr>
              <a:t>Fuente: Sistema de información GEMA EPS</a:t>
            </a:r>
            <a:r>
              <a:rPr lang="es-ES" b="1"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8731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19311" y="506438"/>
            <a:ext cx="10058400" cy="1651093"/>
          </a:xfrm>
          <a:prstGeom prst="rect">
            <a:avLst/>
          </a:prstGeom>
        </p:spPr>
        <p:txBody>
          <a:bodyPr wrap="square">
            <a:spAutoFit/>
          </a:bodyPr>
          <a:lstStyle/>
          <a:p>
            <a:pPr>
              <a:lnSpc>
                <a:spcPct val="107000"/>
              </a:lnSpc>
              <a:spcAft>
                <a:spcPts val="600"/>
              </a:spcAft>
            </a:pPr>
            <a:r>
              <a:rPr lang="es-ES" b="1" dirty="0" smtClean="0">
                <a:effectLst/>
                <a:ea typeface="Times New Roman" panose="02020603050405020304" pitchFamily="18" charset="0"/>
                <a:cs typeface="Times New Roman" panose="02020603050405020304" pitchFamily="18" charset="0"/>
              </a:rPr>
              <a:t> </a:t>
            </a:r>
            <a:r>
              <a:rPr lang="es-ES" b="1" dirty="0" smtClean="0">
                <a:solidFill>
                  <a:srgbClr val="0070C0"/>
                </a:solidFill>
                <a:effectLst/>
                <a:ea typeface="Times New Roman" panose="02020603050405020304" pitchFamily="18" charset="0"/>
                <a:cs typeface="Times New Roman" panose="02020603050405020304" pitchFamily="18" charset="0"/>
              </a:rPr>
              <a:t>PQRS   2022</a:t>
            </a:r>
            <a:endParaRPr lang="es-CO" b="1" dirty="0">
              <a:solidFill>
                <a:srgbClr val="0070C0"/>
              </a:solidFill>
              <a:ea typeface="Times New Roman" panose="02020603050405020304" pitchFamily="18" charset="0"/>
              <a:cs typeface="Times New Roman" panose="02020603050405020304" pitchFamily="18" charset="0"/>
            </a:endParaRPr>
          </a:p>
          <a:p>
            <a:pPr algn="just">
              <a:lnSpc>
                <a:spcPct val="107000"/>
              </a:lnSpc>
              <a:spcAft>
                <a:spcPts val="600"/>
              </a:spcAft>
            </a:pPr>
            <a:r>
              <a:rPr lang="es-ES" dirty="0" smtClean="0">
                <a:effectLst/>
                <a:ea typeface="Calibri" panose="020F0502020204030204" pitchFamily="34" charset="0"/>
                <a:cs typeface="Times New Roman" panose="02020603050405020304" pitchFamily="18" charset="0"/>
              </a:rPr>
              <a:t>El sistema de PQRS funciona de forma adecuada en cada municipio, los buzones de PQRS se abren cada semana. Durante el año 2022 se recepcionaron por diferentes medios (Página web, correo electrónico, escritas, buzones de sugerencias, verbales y SUPERSALUD) un total de 986 PQRS registradas en el sistema GEMA EPS</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3540381" y="2473987"/>
            <a:ext cx="5462942" cy="3364105"/>
          </a:xfrm>
          <a:prstGeom prst="rect">
            <a:avLst/>
          </a:prstGeom>
        </p:spPr>
      </p:pic>
      <p:pic>
        <p:nvPicPr>
          <p:cNvPr id="4" name="Imagen 3"/>
          <p:cNvPicPr>
            <a:picLocks noChangeAspect="1"/>
          </p:cNvPicPr>
          <p:nvPr/>
        </p:nvPicPr>
        <p:blipFill>
          <a:blip r:embed="rId3"/>
          <a:stretch>
            <a:fillRect/>
          </a:stretch>
        </p:blipFill>
        <p:spPr>
          <a:xfrm>
            <a:off x="4128693" y="5966734"/>
            <a:ext cx="5613334" cy="253046"/>
          </a:xfrm>
          <a:prstGeom prst="rect">
            <a:avLst/>
          </a:prstGeom>
        </p:spPr>
      </p:pic>
    </p:spTree>
    <p:extLst>
      <p:ext uri="{BB962C8B-B14F-4D97-AF65-F5344CB8AC3E}">
        <p14:creationId xmlns:p14="http://schemas.microsoft.com/office/powerpoint/2010/main" val="1231790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1435344670"/>
              </p:ext>
            </p:extLst>
          </p:nvPr>
        </p:nvGraphicFramePr>
        <p:xfrm>
          <a:off x="1561515" y="668214"/>
          <a:ext cx="4937760" cy="315819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a:spLocks noChangeArrowheads="1"/>
          </p:cNvSpPr>
          <p:nvPr/>
        </p:nvSpPr>
        <p:spPr bwMode="auto">
          <a:xfrm>
            <a:off x="2166425" y="4260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5" name="Imagen 4"/>
          <p:cNvPicPr>
            <a:picLocks noChangeAspect="1"/>
          </p:cNvPicPr>
          <p:nvPr/>
        </p:nvPicPr>
        <p:blipFill>
          <a:blip r:embed="rId3"/>
          <a:stretch>
            <a:fillRect/>
          </a:stretch>
        </p:blipFill>
        <p:spPr>
          <a:xfrm>
            <a:off x="6848163" y="3581361"/>
            <a:ext cx="5163760" cy="3164098"/>
          </a:xfrm>
          <a:prstGeom prst="rect">
            <a:avLst/>
          </a:prstGeom>
          <a:scene3d>
            <a:camera prst="orthographicFront"/>
            <a:lightRig rig="threePt" dir="t"/>
          </a:scene3d>
          <a:sp3d contourW="12700">
            <a:contourClr>
              <a:srgbClr val="0070C0"/>
            </a:contourClr>
          </a:sp3d>
        </p:spPr>
      </p:pic>
      <p:sp>
        <p:nvSpPr>
          <p:cNvPr id="6" name="Rectángulo 5"/>
          <p:cNvSpPr/>
          <p:nvPr/>
        </p:nvSpPr>
        <p:spPr>
          <a:xfrm>
            <a:off x="1561515" y="4260313"/>
            <a:ext cx="4576959" cy="388696"/>
          </a:xfrm>
          <a:prstGeom prst="rect">
            <a:avLst/>
          </a:prstGeom>
        </p:spPr>
        <p:txBody>
          <a:bodyPr wrap="none">
            <a:spAutoFit/>
          </a:bodyPr>
          <a:lstStyle/>
          <a:p>
            <a:pPr>
              <a:lnSpc>
                <a:spcPct val="107000"/>
              </a:lnSpc>
              <a:spcAft>
                <a:spcPts val="600"/>
              </a:spcAft>
            </a:pPr>
            <a:r>
              <a:rPr lang="es-ES" b="1" i="1" dirty="0" smtClean="0">
                <a:effectLst/>
                <a:latin typeface="Times New Roman" panose="02020603050405020304" pitchFamily="18" charset="0"/>
                <a:ea typeface="Calibri" panose="020F0502020204030204" pitchFamily="34" charset="0"/>
                <a:cs typeface="Times New Roman" panose="02020603050405020304" pitchFamily="18" charset="0"/>
              </a:rPr>
              <a:t>Fuente: Sistema de información GEMA EPS.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446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9368" y="694151"/>
            <a:ext cx="8911687" cy="782659"/>
          </a:xfrm>
        </p:spPr>
        <p:txBody>
          <a:bodyPr>
            <a:normAutofit fontScale="90000"/>
          </a:bodyPr>
          <a:lstStyle/>
          <a:p>
            <a:r>
              <a:rPr lang="es-ES" sz="1600" b="1" dirty="0"/>
              <a:t>GRAFICA </a:t>
            </a:r>
            <a:r>
              <a:rPr lang="es-ES" sz="1600" b="1" dirty="0" smtClean="0"/>
              <a:t>3. </a:t>
            </a:r>
            <a:r>
              <a:rPr lang="es-ES" sz="1600" b="1" dirty="0"/>
              <a:t>DISTRIBUCION DE AUTORIZACIONES PBS POR ESTADO Y TRIMESTRE  EN EL AÑO 2022</a:t>
            </a:r>
            <a:r>
              <a:rPr lang="es-ES" b="1" dirty="0"/>
              <a:t>.</a:t>
            </a:r>
            <a:r>
              <a:rPr lang="es-CO" dirty="0"/>
              <a:t/>
            </a:r>
            <a:br>
              <a:rPr lang="es-CO" dirty="0"/>
            </a:br>
            <a:endParaRPr lang="es-CO" dirty="0"/>
          </a:p>
        </p:txBody>
      </p:sp>
      <p:sp>
        <p:nvSpPr>
          <p:cNvPr id="3" name="Marcador de contenido 2"/>
          <p:cNvSpPr>
            <a:spLocks noGrp="1"/>
          </p:cNvSpPr>
          <p:nvPr>
            <p:ph idx="1"/>
          </p:nvPr>
        </p:nvSpPr>
        <p:spPr>
          <a:xfrm>
            <a:off x="2265655" y="2133600"/>
            <a:ext cx="8915400" cy="3777622"/>
          </a:xfrm>
        </p:spPr>
        <p:txBody>
          <a:bodyPr/>
          <a:lstStyle/>
          <a:p>
            <a:endParaRPr lang="es-CO"/>
          </a:p>
        </p:txBody>
      </p:sp>
      <p:graphicFrame>
        <p:nvGraphicFramePr>
          <p:cNvPr id="4" name="Gráfico 3"/>
          <p:cNvGraphicFramePr/>
          <p:nvPr>
            <p:extLst>
              <p:ext uri="{D42A27DB-BD31-4B8C-83A1-F6EECF244321}">
                <p14:modId xmlns:p14="http://schemas.microsoft.com/office/powerpoint/2010/main" val="929799224"/>
              </p:ext>
            </p:extLst>
          </p:nvPr>
        </p:nvGraphicFramePr>
        <p:xfrm>
          <a:off x="2265655" y="1919287"/>
          <a:ext cx="9238957" cy="399193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8378686" y="6013517"/>
            <a:ext cx="2802369" cy="224036"/>
          </a:xfrm>
          <a:prstGeom prst="rect">
            <a:avLst/>
          </a:prstGeom>
        </p:spPr>
        <p:txBody>
          <a:bodyPr wrap="none">
            <a:spAutoFit/>
          </a:bodyPr>
          <a:lstStyle/>
          <a:p>
            <a:pPr algn="r">
              <a:lnSpc>
                <a:spcPct val="107000"/>
              </a:lnSpc>
              <a:spcAft>
                <a:spcPts val="1000"/>
              </a:spcAft>
            </a:pPr>
            <a:r>
              <a:rPr lang="es-CO" sz="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Fuente: Base de datos Sistema GEMA- PIJAOS SALUD EPSI 2022</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327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96123" y="546985"/>
            <a:ext cx="4113833" cy="2122928"/>
          </a:xfrm>
          <a:prstGeom prst="rect">
            <a:avLst/>
          </a:prstGeom>
        </p:spPr>
      </p:pic>
      <p:sp>
        <p:nvSpPr>
          <p:cNvPr id="3" name="Rectángulo 2"/>
          <p:cNvSpPr/>
          <p:nvPr/>
        </p:nvSpPr>
        <p:spPr>
          <a:xfrm>
            <a:off x="1105738" y="3175423"/>
            <a:ext cx="10373499" cy="410882"/>
          </a:xfrm>
          <a:prstGeom prst="rect">
            <a:avLst/>
          </a:prstGeom>
        </p:spPr>
        <p:txBody>
          <a:bodyPr wrap="square">
            <a:spAutoFit/>
          </a:bodyPr>
          <a:lstStyle/>
          <a:p>
            <a:pPr indent="228600" algn="just">
              <a:lnSpc>
                <a:spcPct val="115000"/>
              </a:lnSpc>
              <a:spcAft>
                <a:spcPts val="800"/>
              </a:spcAft>
            </a:pPr>
            <a:r>
              <a:rPr lang="es-CO" dirty="0" smtClean="0">
                <a:effectLst/>
                <a:latin typeface="+mj-lt"/>
                <a:ea typeface="Times New Roman" panose="02020603050405020304" pitchFamily="18" charset="0"/>
                <a:cs typeface="Times New Roman" panose="02020603050405020304" pitchFamily="18" charset="0"/>
              </a:rPr>
              <a:t>Los cinco principales MOTIVOS GENERALES de PQRS durante el 2022 corresponden a: </a:t>
            </a:r>
            <a:endParaRPr lang="es-CO" sz="1600" dirty="0">
              <a:effectLst/>
              <a:latin typeface="+mj-lt"/>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3824305" y="3876450"/>
            <a:ext cx="5499069" cy="2861976"/>
          </a:xfrm>
          <a:prstGeom prst="rect">
            <a:avLst/>
          </a:prstGeom>
        </p:spPr>
      </p:pic>
      <p:sp>
        <p:nvSpPr>
          <p:cNvPr id="5" name="Rectángulo 4"/>
          <p:cNvSpPr/>
          <p:nvPr/>
        </p:nvSpPr>
        <p:spPr>
          <a:xfrm>
            <a:off x="6044283" y="2339624"/>
            <a:ext cx="4092659" cy="342786"/>
          </a:xfrm>
          <a:prstGeom prst="rect">
            <a:avLst/>
          </a:prstGeom>
        </p:spPr>
        <p:txBody>
          <a:bodyPr wrap="none">
            <a:spAutoFit/>
          </a:bodyPr>
          <a:lstStyle/>
          <a:p>
            <a:pPr>
              <a:lnSpc>
                <a:spcPct val="107000"/>
              </a:lnSpc>
              <a:spcAft>
                <a:spcPts val="600"/>
              </a:spcAft>
            </a:pPr>
            <a:r>
              <a:rPr lang="es-ES" sz="1600" b="1" i="1" dirty="0" smtClean="0">
                <a:effectLst/>
                <a:latin typeface="Times New Roman" panose="02020603050405020304" pitchFamily="18" charset="0"/>
                <a:ea typeface="Calibri" panose="020F0502020204030204" pitchFamily="34" charset="0"/>
                <a:cs typeface="Times New Roman" panose="02020603050405020304" pitchFamily="18" charset="0"/>
              </a:rPr>
              <a:t>Fuente: Sistema de información GEMA EPS.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947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496" y="624110"/>
            <a:ext cx="9856115" cy="1280890"/>
          </a:xfrm>
        </p:spPr>
        <p:txBody>
          <a:bodyPr>
            <a:normAutofit/>
          </a:bodyPr>
          <a:lstStyle/>
          <a:p>
            <a:r>
              <a:rPr lang="es-CO" sz="1800" dirty="0">
                <a:solidFill>
                  <a:schemeClr val="tx1"/>
                </a:solidFill>
              </a:rPr>
              <a:t>Las cinco principales MOTIVOS ESPECIFICOS de PQRS durante del año 2022 corresponden a: </a:t>
            </a:r>
            <a:br>
              <a:rPr lang="es-CO" sz="1800" dirty="0">
                <a:solidFill>
                  <a:schemeClr val="tx1"/>
                </a:solidFill>
              </a:rPr>
            </a:br>
            <a:endParaRPr lang="es-CO" sz="1800" dirty="0">
              <a:solidFill>
                <a:schemeClr val="tx1"/>
              </a:solidFill>
            </a:endParaRPr>
          </a:p>
        </p:txBody>
      </p:sp>
      <p:pic>
        <p:nvPicPr>
          <p:cNvPr id="5" name="Marcador de contenido 4"/>
          <p:cNvPicPr>
            <a:picLocks noGrp="1" noChangeAspect="1"/>
          </p:cNvPicPr>
          <p:nvPr>
            <p:ph sz="half" idx="1"/>
          </p:nvPr>
        </p:nvPicPr>
        <p:blipFill>
          <a:blip r:embed="rId2"/>
          <a:stretch>
            <a:fillRect/>
          </a:stretch>
        </p:blipFill>
        <p:spPr>
          <a:xfrm>
            <a:off x="2090648" y="1751527"/>
            <a:ext cx="8203283" cy="3986036"/>
          </a:xfrm>
          <a:prstGeom prst="rect">
            <a:avLst/>
          </a:prstGeom>
        </p:spPr>
      </p:pic>
    </p:spTree>
    <p:extLst>
      <p:ext uri="{BB962C8B-B14F-4D97-AF65-F5344CB8AC3E}">
        <p14:creationId xmlns:p14="http://schemas.microsoft.com/office/powerpoint/2010/main" val="34720574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18" y="425003"/>
            <a:ext cx="8915399" cy="850006"/>
          </a:xfrm>
        </p:spPr>
        <p:txBody>
          <a:bodyPr>
            <a:normAutofit/>
          </a:bodyPr>
          <a:lstStyle/>
          <a:p>
            <a:r>
              <a:rPr lang="es-MX" sz="3600" b="1" dirty="0" smtClean="0">
                <a:solidFill>
                  <a:srgbClr val="0070C0"/>
                </a:solidFill>
              </a:rPr>
              <a:t>AREA DE PROMOCION Y PREVENCION</a:t>
            </a:r>
            <a:endParaRPr lang="es-CO" sz="3600" b="1" dirty="0">
              <a:solidFill>
                <a:srgbClr val="0070C0"/>
              </a:solidFill>
            </a:endParaRPr>
          </a:p>
        </p:txBody>
      </p:sp>
      <p:sp>
        <p:nvSpPr>
          <p:cNvPr id="3" name="Marcador de texto 2"/>
          <p:cNvSpPr>
            <a:spLocks noGrp="1"/>
          </p:cNvSpPr>
          <p:nvPr>
            <p:ph type="body" idx="1"/>
          </p:nvPr>
        </p:nvSpPr>
        <p:spPr>
          <a:xfrm>
            <a:off x="1751528" y="1532586"/>
            <a:ext cx="9727326" cy="1815921"/>
          </a:xfrm>
        </p:spPr>
        <p:txBody>
          <a:bodyPr/>
          <a:lstStyle/>
          <a:p>
            <a:pPr algn="just"/>
            <a:r>
              <a:rPr lang="es-CO" dirty="0"/>
              <a:t>El área, busca establecer estrategias que disminuyan los casos de morbilidad y mortalidad en los diferentes grupos etarios, lograr las metas y objetivos planteados en el plan decenal de salud pública, bajo el marco de la promoción de la salud y prevención de la enfermedad y teniendo en cuenta los siguientes pilares fundamentales.</a:t>
            </a:r>
          </a:p>
          <a:p>
            <a:endParaRPr lang="es-CO" dirty="0"/>
          </a:p>
        </p:txBody>
      </p:sp>
      <p:pic>
        <p:nvPicPr>
          <p:cNvPr id="6" name="Imagen 5"/>
          <p:cNvPicPr>
            <a:picLocks noChangeAspect="1"/>
          </p:cNvPicPr>
          <p:nvPr/>
        </p:nvPicPr>
        <p:blipFill>
          <a:blip r:embed="rId2"/>
          <a:stretch>
            <a:fillRect/>
          </a:stretch>
        </p:blipFill>
        <p:spPr>
          <a:xfrm>
            <a:off x="2176530" y="3245476"/>
            <a:ext cx="8512935" cy="2566638"/>
          </a:xfrm>
          <a:prstGeom prst="rect">
            <a:avLst/>
          </a:prstGeom>
        </p:spPr>
      </p:pic>
    </p:spTree>
    <p:extLst>
      <p:ext uri="{BB962C8B-B14F-4D97-AF65-F5344CB8AC3E}">
        <p14:creationId xmlns:p14="http://schemas.microsoft.com/office/powerpoint/2010/main" val="2117088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31323" y="625450"/>
            <a:ext cx="9792237" cy="1623008"/>
          </a:xfrm>
          <a:prstGeom prst="rect">
            <a:avLst/>
          </a:prstGeom>
        </p:spPr>
        <p:txBody>
          <a:bodyPr wrap="square">
            <a:spAutoFit/>
          </a:bodyPr>
          <a:lstStyle/>
          <a:p>
            <a:pPr lvl="0" algn="just">
              <a:lnSpc>
                <a:spcPct val="115000"/>
              </a:lnSpc>
              <a:spcAft>
                <a:spcPts val="1000"/>
              </a:spcAft>
            </a:pPr>
            <a:r>
              <a:rPr lang="es-CO" b="1" dirty="0">
                <a:solidFill>
                  <a:srgbClr val="00B0F0"/>
                </a:solidFill>
                <a:latin typeface="Arial" panose="020B0604020202020204" pitchFamily="34" charset="0"/>
                <a:ea typeface="Calibri" panose="020F0502020204030204" pitchFamily="34" charset="0"/>
              </a:rPr>
              <a:t>SEGUIMIENTO A RUTA DE ATENCION INTEGRAL PARA LA PROMOCIÓN Y MANTENIMIENTO DE LA </a:t>
            </a:r>
            <a:r>
              <a:rPr lang="es-CO" b="1" dirty="0" smtClean="0">
                <a:solidFill>
                  <a:srgbClr val="00B0F0"/>
                </a:solidFill>
                <a:latin typeface="Arial" panose="020B0604020202020204" pitchFamily="34" charset="0"/>
                <a:ea typeface="Calibri" panose="020F0502020204030204" pitchFamily="34" charset="0"/>
              </a:rPr>
              <a:t>SALUD</a:t>
            </a:r>
          </a:p>
          <a:p>
            <a:pPr algn="just">
              <a:lnSpc>
                <a:spcPct val="115000"/>
              </a:lnSpc>
              <a:spcAft>
                <a:spcPts val="1000"/>
              </a:spcAft>
            </a:pPr>
            <a:r>
              <a:rPr lang="es-CO" b="1" dirty="0" smtClean="0"/>
              <a:t>Valoración </a:t>
            </a:r>
            <a:r>
              <a:rPr lang="es-CO" b="1" dirty="0"/>
              <a:t>Integral para Primera Infancia e Infancia.</a:t>
            </a:r>
            <a:endParaRPr lang="es-CO" dirty="0"/>
          </a:p>
          <a:p>
            <a:pPr marL="342900" lvl="0" indent="-342900" algn="just">
              <a:lnSpc>
                <a:spcPct val="115000"/>
              </a:lnSpc>
              <a:spcAft>
                <a:spcPts val="1000"/>
              </a:spcAft>
              <a:buFont typeface="Arial" panose="020B0604020202020204" pitchFamily="34" charset="0"/>
              <a:buChar char="-"/>
            </a:pPr>
            <a:endParaRPr lang="es-CO" dirty="0">
              <a:effectLst/>
              <a:ea typeface="Calibri" panose="020F0502020204030204" pitchFamily="34" charset="0"/>
            </a:endParaRPr>
          </a:p>
        </p:txBody>
      </p:sp>
      <p:pic>
        <p:nvPicPr>
          <p:cNvPr id="4" name="Imagen 3"/>
          <p:cNvPicPr>
            <a:picLocks noChangeAspect="1"/>
          </p:cNvPicPr>
          <p:nvPr/>
        </p:nvPicPr>
        <p:blipFill>
          <a:blip r:embed="rId2"/>
          <a:stretch>
            <a:fillRect/>
          </a:stretch>
        </p:blipFill>
        <p:spPr>
          <a:xfrm>
            <a:off x="2640170" y="2127544"/>
            <a:ext cx="6709892" cy="2328987"/>
          </a:xfrm>
          <a:prstGeom prst="rect">
            <a:avLst/>
          </a:prstGeom>
        </p:spPr>
      </p:pic>
      <p:pic>
        <p:nvPicPr>
          <p:cNvPr id="5" name="Imagen 4"/>
          <p:cNvPicPr>
            <a:picLocks noChangeAspect="1"/>
          </p:cNvPicPr>
          <p:nvPr/>
        </p:nvPicPr>
        <p:blipFill>
          <a:blip r:embed="rId3"/>
          <a:stretch>
            <a:fillRect/>
          </a:stretch>
        </p:blipFill>
        <p:spPr>
          <a:xfrm>
            <a:off x="1631323" y="4842898"/>
            <a:ext cx="8633139" cy="417679"/>
          </a:xfrm>
          <a:prstGeom prst="rect">
            <a:avLst/>
          </a:prstGeom>
        </p:spPr>
      </p:pic>
    </p:spTree>
    <p:extLst>
      <p:ext uri="{BB962C8B-B14F-4D97-AF65-F5344CB8AC3E}">
        <p14:creationId xmlns:p14="http://schemas.microsoft.com/office/powerpoint/2010/main" val="191523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863142" y="2730328"/>
            <a:ext cx="3932351" cy="2575182"/>
          </a:xfrm>
          <a:prstGeom prst="rect">
            <a:avLst/>
          </a:prstGeom>
        </p:spPr>
      </p:pic>
      <p:sp>
        <p:nvSpPr>
          <p:cNvPr id="4" name="Rectángulo 3"/>
          <p:cNvSpPr/>
          <p:nvPr/>
        </p:nvSpPr>
        <p:spPr>
          <a:xfrm>
            <a:off x="1863141" y="228543"/>
            <a:ext cx="9483145" cy="2106218"/>
          </a:xfrm>
          <a:prstGeom prst="rect">
            <a:avLst/>
          </a:prstGeom>
        </p:spPr>
        <p:txBody>
          <a:bodyPr wrap="square">
            <a:spAutoFit/>
          </a:bodyPr>
          <a:lstStyle/>
          <a:p>
            <a:pPr>
              <a:lnSpc>
                <a:spcPct val="115000"/>
              </a:lnSpc>
              <a:spcAft>
                <a:spcPts val="800"/>
              </a:spcAft>
            </a:pPr>
            <a:r>
              <a:rPr lang="es-CO" b="1" dirty="0">
                <a:solidFill>
                  <a:srgbClr val="00B0F0"/>
                </a:solidFill>
                <a:latin typeface="Arial" panose="020B0604020202020204" pitchFamily="34" charset="0"/>
                <a:ea typeface="Calibri" panose="020F0502020204030204" pitchFamily="34" charset="0"/>
                <a:cs typeface="Times New Roman" panose="02020603050405020304" pitchFamily="18" charset="0"/>
              </a:rPr>
              <a:t>Vacunación según Plan Ampliado de Inmunizaciones</a:t>
            </a: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CO" dirty="0">
                <a:latin typeface="+mj-lt"/>
                <a:ea typeface="Calibri" panose="020F0502020204030204" pitchFamily="34" charset="0"/>
                <a:cs typeface="Times New Roman" panose="02020603050405020304" pitchFamily="18" charset="0"/>
              </a:rPr>
              <a:t>Para el año 2022, se estableció meta programática teniendo en cuenta los biológicos trazadores para cada grupo de edad. Este aumento en la vigilancia de los biológicos y los grupos de riesgo, permitió identificar población con esquemas incompletos, aumentar las acciones de demanda inducida, canalización y vigilancia en los cumplimientos de las estimaciones para cada IPS.</a:t>
            </a:r>
            <a:endParaRPr lang="es-CO" sz="2400" dirty="0">
              <a:effectLst/>
              <a:latin typeface="+mj-lt"/>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7363610" y="2730328"/>
            <a:ext cx="3982677" cy="2575182"/>
          </a:xfrm>
          <a:prstGeom prst="rect">
            <a:avLst/>
          </a:prstGeom>
        </p:spPr>
      </p:pic>
    </p:spTree>
    <p:extLst>
      <p:ext uri="{BB962C8B-B14F-4D97-AF65-F5344CB8AC3E}">
        <p14:creationId xmlns:p14="http://schemas.microsoft.com/office/powerpoint/2010/main" val="3022363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609859" y="624109"/>
            <a:ext cx="3920086" cy="2376667"/>
          </a:xfrm>
          <a:prstGeom prst="rect">
            <a:avLst/>
          </a:prstGeom>
        </p:spPr>
      </p:pic>
      <p:pic>
        <p:nvPicPr>
          <p:cNvPr id="6" name="Marcador de contenido 5"/>
          <p:cNvPicPr>
            <a:picLocks noGrp="1" noChangeAspect="1"/>
          </p:cNvPicPr>
          <p:nvPr>
            <p:ph idx="1"/>
          </p:nvPr>
        </p:nvPicPr>
        <p:blipFill>
          <a:blip r:embed="rId3"/>
          <a:stretch>
            <a:fillRect/>
          </a:stretch>
        </p:blipFill>
        <p:spPr>
          <a:xfrm>
            <a:off x="7315200" y="624109"/>
            <a:ext cx="3992451" cy="2376666"/>
          </a:xfrm>
          <a:prstGeom prst="rect">
            <a:avLst/>
          </a:prstGeom>
        </p:spPr>
      </p:pic>
      <p:pic>
        <p:nvPicPr>
          <p:cNvPr id="7" name="Imagen 6"/>
          <p:cNvPicPr>
            <a:picLocks noChangeAspect="1"/>
          </p:cNvPicPr>
          <p:nvPr/>
        </p:nvPicPr>
        <p:blipFill>
          <a:blip r:embed="rId4"/>
          <a:stretch>
            <a:fillRect/>
          </a:stretch>
        </p:blipFill>
        <p:spPr>
          <a:xfrm>
            <a:off x="3567448" y="3860401"/>
            <a:ext cx="5885645" cy="2244185"/>
          </a:xfrm>
          <a:prstGeom prst="rect">
            <a:avLst/>
          </a:prstGeom>
        </p:spPr>
      </p:pic>
    </p:spTree>
    <p:extLst>
      <p:ext uri="{BB962C8B-B14F-4D97-AF65-F5344CB8AC3E}">
        <p14:creationId xmlns:p14="http://schemas.microsoft.com/office/powerpoint/2010/main" val="174495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71222" y="592428"/>
            <a:ext cx="8783391" cy="3129566"/>
          </a:xfrm>
          <a:prstGeom prst="rect">
            <a:avLst/>
          </a:prstGeom>
        </p:spPr>
      </p:pic>
      <p:sp>
        <p:nvSpPr>
          <p:cNvPr id="3" name="Marcador de contenido 2"/>
          <p:cNvSpPr>
            <a:spLocks noGrp="1"/>
          </p:cNvSpPr>
          <p:nvPr>
            <p:ph idx="1"/>
          </p:nvPr>
        </p:nvSpPr>
        <p:spPr>
          <a:xfrm>
            <a:off x="901521" y="1983346"/>
            <a:ext cx="10406130" cy="3902297"/>
          </a:xfrm>
        </p:spPr>
        <p:txBody>
          <a:bodyPr>
            <a:normAutofit fontScale="32500" lnSpcReduction="20000"/>
          </a:bodyPr>
          <a:lstStyle/>
          <a:p>
            <a:pPr marL="0" indent="0">
              <a:buNone/>
            </a:pPr>
            <a:r>
              <a:rPr lang="es-CO" dirty="0"/>
              <a:t> </a:t>
            </a:r>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MX" dirty="0" smtClean="0"/>
          </a:p>
          <a:p>
            <a:endParaRPr lang="es-CO" dirty="0"/>
          </a:p>
          <a:p>
            <a:pPr marL="0" indent="0" algn="just">
              <a:buNone/>
            </a:pPr>
            <a:r>
              <a:rPr lang="es-CO" sz="5500" dirty="0" smtClean="0"/>
              <a:t>Para las Valoraciones Integrales del curso de Vida de Adolescencia y Juventud, a nivel Nacional se logró un total de 18.319 atenciones, siendo Tolima, el Departamento que aportó más población (6410), seguido de Meta (10766) y por último Risaralda (1143). </a:t>
            </a:r>
          </a:p>
          <a:p>
            <a:pPr marL="0" indent="0" algn="just">
              <a:buNone/>
            </a:pPr>
            <a:endParaRPr lang="es-CO" sz="5500" dirty="0" smtClean="0"/>
          </a:p>
          <a:p>
            <a:pPr marL="0" indent="0" algn="just">
              <a:buNone/>
            </a:pPr>
            <a:r>
              <a:rPr lang="es-CO" sz="5500" dirty="0" smtClean="0"/>
              <a:t>Para </a:t>
            </a:r>
            <a:r>
              <a:rPr lang="es-CO" sz="5500" dirty="0"/>
              <a:t>promover la asistencia al Programa, se realizó Sesiones Educativas a la comunidad, Demanda Inducida, entrega de material educativo y con los promotores, se continúa en la búsqueda activa de los usuarios. </a:t>
            </a:r>
            <a:endParaRPr lang="es-CO" sz="5500" dirty="0">
              <a:effectLst/>
            </a:endParaRPr>
          </a:p>
        </p:txBody>
      </p:sp>
    </p:spTree>
    <p:extLst>
      <p:ext uri="{BB962C8B-B14F-4D97-AF65-F5344CB8AC3E}">
        <p14:creationId xmlns:p14="http://schemas.microsoft.com/office/powerpoint/2010/main" val="11832923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584101" y="3623223"/>
            <a:ext cx="5911402" cy="2726062"/>
          </a:xfrm>
          <a:prstGeom prst="rect">
            <a:avLst/>
          </a:prstGeom>
        </p:spPr>
      </p:pic>
      <p:sp>
        <p:nvSpPr>
          <p:cNvPr id="3" name="Marcador de texto 2"/>
          <p:cNvSpPr>
            <a:spLocks noGrp="1"/>
          </p:cNvSpPr>
          <p:nvPr>
            <p:ph type="body" idx="1"/>
          </p:nvPr>
        </p:nvSpPr>
        <p:spPr>
          <a:xfrm>
            <a:off x="5228822" y="3232597"/>
            <a:ext cx="6185636" cy="3116688"/>
          </a:xfrm>
        </p:spPr>
        <p:txBody>
          <a:bodyPr/>
          <a:lstStyle/>
          <a:p>
            <a:pPr algn="just"/>
            <a:r>
              <a:rPr lang="es-CO" dirty="0"/>
              <a:t>En el año 2022 se captaron en total 6.808 usuarias de población objeto para el programa de planificación familiar; en la actividad de Consulta de Primera Vez con Médico General o Enfermería; el número mayor de usuarias fue en el departamento del Tolima</a:t>
            </a:r>
          </a:p>
        </p:txBody>
      </p:sp>
      <p:pic>
        <p:nvPicPr>
          <p:cNvPr id="7" name="Imagen 6"/>
          <p:cNvPicPr>
            <a:picLocks noChangeAspect="1"/>
          </p:cNvPicPr>
          <p:nvPr/>
        </p:nvPicPr>
        <p:blipFill>
          <a:blip r:embed="rId3"/>
          <a:stretch>
            <a:fillRect/>
          </a:stretch>
        </p:blipFill>
        <p:spPr>
          <a:xfrm>
            <a:off x="1331743" y="175537"/>
            <a:ext cx="6163761" cy="2955462"/>
          </a:xfrm>
          <a:prstGeom prst="rect">
            <a:avLst/>
          </a:prstGeom>
        </p:spPr>
      </p:pic>
      <p:sp>
        <p:nvSpPr>
          <p:cNvPr id="9" name="Rectángulo 8"/>
          <p:cNvSpPr/>
          <p:nvPr/>
        </p:nvSpPr>
        <p:spPr>
          <a:xfrm>
            <a:off x="5228822" y="667761"/>
            <a:ext cx="5953817" cy="2463238"/>
          </a:xfrm>
          <a:prstGeom prst="rect">
            <a:avLst/>
          </a:prstGeom>
        </p:spPr>
        <p:txBody>
          <a:bodyPr wrap="square">
            <a:spAutoFit/>
          </a:bodyPr>
          <a:lstStyle/>
          <a:p>
            <a:pPr algn="just">
              <a:lnSpc>
                <a:spcPct val="107000"/>
              </a:lnSpc>
              <a:spcAft>
                <a:spcPts val="800"/>
              </a:spcAft>
            </a:pPr>
            <a:r>
              <a:rPr lang="es-CO" dirty="0" smtClean="0">
                <a:latin typeface="+mj-lt"/>
                <a:ea typeface="Calibri" panose="020F0502020204030204" pitchFamily="34" charset="0"/>
                <a:cs typeface="Times New Roman" panose="02020603050405020304" pitchFamily="18" charset="0"/>
              </a:rPr>
              <a:t>Para mejorar las coberturas de captación de las Valoraciones Integrales de Adultez y Vejez se realizó actividades educativas para esta población desde las IPS y a través de los promotores de manera individual y colectiva, se indicó a los promotores participar en las brigadas de salud extramural y realización de visitas domiciliarias, entrega de material educativo, etc.</a:t>
            </a:r>
            <a:endParaRPr lang="es-CO"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657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161" y="463289"/>
            <a:ext cx="123372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100" b="1" i="0" u="none" strike="noStrike" cap="none" normalizeH="0" baseline="0" dirty="0" smtClean="0">
                <a:ln>
                  <a:noFill/>
                </a:ln>
                <a:solidFill>
                  <a:srgbClr val="00B0F0"/>
                </a:solidFill>
                <a:effectLst/>
                <a:latin typeface="Arial" panose="020B0604020202020204" pitchFamily="34" charset="0"/>
                <a:ea typeface="Calibri" panose="020F0502020204030204" pitchFamily="34" charset="0"/>
                <a:cs typeface="Arial" panose="020B0604020202020204" pitchFamily="34" charset="0"/>
              </a:rPr>
              <a:t>DETECCIÓN</a:t>
            </a:r>
            <a:r>
              <a:rPr kumimoji="0" lang="es-CO" altLang="es-CO" sz="1400" b="1" i="0" u="none" strike="noStrike" cap="none" normalizeH="0" baseline="0" dirty="0" smtClean="0">
                <a:ln>
                  <a:noFill/>
                </a:ln>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kumimoji="0" lang="es-CO" altLang="es-CO" sz="1100" b="1" i="0" u="none" strike="noStrike" cap="none" normalizeH="0" baseline="0" dirty="0" smtClean="0">
                <a:ln>
                  <a:noFill/>
                </a:ln>
                <a:solidFill>
                  <a:srgbClr val="00B0F0"/>
                </a:solidFill>
                <a:effectLst/>
                <a:latin typeface="Arial" panose="020B0604020202020204" pitchFamily="34" charset="0"/>
                <a:ea typeface="Calibri" panose="020F0502020204030204" pitchFamily="34" charset="0"/>
                <a:cs typeface="Arial" panose="020B0604020202020204" pitchFamily="34" charset="0"/>
              </a:rPr>
              <a:t>TEMPRANA DE LAS ALTERACIONES DEL EMBARAZO</a:t>
            </a:r>
            <a:endParaRPr kumimoji="0" lang="es-CO" altLang="es-CO"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925669673"/>
              </p:ext>
            </p:extLst>
          </p:nvPr>
        </p:nvGraphicFramePr>
        <p:xfrm>
          <a:off x="1543698" y="755677"/>
          <a:ext cx="4871489" cy="265722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1687512" y="8822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7" name="Rectangle 5"/>
          <p:cNvSpPr>
            <a:spLocks noChangeArrowheads="1"/>
          </p:cNvSpPr>
          <p:nvPr/>
        </p:nvSpPr>
        <p:spPr bwMode="auto">
          <a:xfrm>
            <a:off x="140651" y="-3606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1" i="0" u="none" strike="noStrike" cap="none" normalizeH="0" baseline="0" smtClean="0">
                <a:ln>
                  <a:noFill/>
                </a:ln>
                <a:solidFill>
                  <a:srgbClr val="00B0F0"/>
                </a:solidFill>
                <a:effectLst/>
                <a:latin typeface="Arial" panose="020B0604020202020204" pitchFamily="34" charset="0"/>
                <a:ea typeface="Calibri" panose="020F0502020204030204" pitchFamily="34" charset="0"/>
                <a:cs typeface="Arial" panose="020B0604020202020204" pitchFamily="34" charset="0"/>
              </a:rPr>
              <a:t>DETECCIÓN TEMPRANA DE CÁNCER DE CUELLO UTERINO</a:t>
            </a:r>
            <a:endParaRPr kumimoji="0" lang="es-CO" altLang="es-CO"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3013526221"/>
              </p:ext>
            </p:extLst>
          </p:nvPr>
        </p:nvGraphicFramePr>
        <p:xfrm>
          <a:off x="6236651" y="882203"/>
          <a:ext cx="5000625" cy="253069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6"/>
          <p:cNvSpPr>
            <a:spLocks noChangeArrowheads="1"/>
          </p:cNvSpPr>
          <p:nvPr/>
        </p:nvSpPr>
        <p:spPr bwMode="auto">
          <a:xfrm>
            <a:off x="369251" y="965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10" name="Imagen 9"/>
          <p:cNvPicPr>
            <a:picLocks noChangeAspect="1"/>
          </p:cNvPicPr>
          <p:nvPr/>
        </p:nvPicPr>
        <p:blipFill>
          <a:blip r:embed="rId4"/>
          <a:stretch>
            <a:fillRect/>
          </a:stretch>
        </p:blipFill>
        <p:spPr>
          <a:xfrm>
            <a:off x="6852576" y="579375"/>
            <a:ext cx="5339424" cy="201885"/>
          </a:xfrm>
          <a:prstGeom prst="rect">
            <a:avLst/>
          </a:prstGeom>
        </p:spPr>
      </p:pic>
      <p:sp>
        <p:nvSpPr>
          <p:cNvPr id="11" name="Rectángulo 10"/>
          <p:cNvSpPr/>
          <p:nvPr/>
        </p:nvSpPr>
        <p:spPr>
          <a:xfrm>
            <a:off x="1728375" y="4031013"/>
            <a:ext cx="9508901" cy="2322174"/>
          </a:xfrm>
          <a:prstGeom prst="rect">
            <a:avLst/>
          </a:prstGeom>
        </p:spPr>
        <p:txBody>
          <a:bodyPr wrap="square">
            <a:spAutoFit/>
          </a:bodyPr>
          <a:lstStyle/>
          <a:p>
            <a:pPr algn="just">
              <a:lnSpc>
                <a:spcPct val="115000"/>
              </a:lnSpc>
              <a:spcAft>
                <a:spcPts val="800"/>
              </a:spcAft>
            </a:pPr>
            <a:r>
              <a:rPr lang="es-CO" dirty="0">
                <a:ea typeface="Calibri" panose="020F0502020204030204" pitchFamily="34" charset="0"/>
                <a:cs typeface="Times New Roman" panose="02020603050405020304" pitchFamily="18" charset="0"/>
              </a:rPr>
              <a:t>Durante el año 2022, se realizó tamización para cáncer de cuello uterino a 5060 usuarias, mediante la toma de citología cervicouterina, debido al fortalecimiento en la demanda inducida y la vigilancia pasiva realizada mensualmente. De estas citologías el 2,6 % corresponde a 132 usuarias, que resultaron con algún tipo de alteración, a las cuales se les realizó el seguimiento de la realización de los exámenes complementarios y valoración por especialistas disminuyendo los tiempos de confirmación o descarte de diagnóstico.</a:t>
            </a:r>
            <a:r>
              <a:rPr lang="es-CO" dirty="0">
                <a:solidFill>
                  <a:srgbClr val="000000"/>
                </a:solidFill>
                <a:ea typeface="Calibri" panose="020F0502020204030204" pitchFamily="34" charset="0"/>
                <a:cs typeface="Times New Roman" panose="02020603050405020304" pitchFamily="18" charset="0"/>
              </a:rPr>
              <a:t> </a:t>
            </a:r>
            <a:endParaRPr lang="es-CO"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06912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32587" y="1303354"/>
            <a:ext cx="5613334" cy="229232"/>
          </a:xfrm>
          <a:prstGeom prst="rect">
            <a:avLst/>
          </a:prstGeom>
        </p:spPr>
      </p:pic>
      <p:pic>
        <p:nvPicPr>
          <p:cNvPr id="5" name="Imagen 4"/>
          <p:cNvPicPr>
            <a:picLocks noChangeAspect="1"/>
          </p:cNvPicPr>
          <p:nvPr/>
        </p:nvPicPr>
        <p:blipFill>
          <a:blip r:embed="rId3"/>
          <a:stretch>
            <a:fillRect/>
          </a:stretch>
        </p:blipFill>
        <p:spPr>
          <a:xfrm>
            <a:off x="1532587" y="1764406"/>
            <a:ext cx="3756012" cy="2923504"/>
          </a:xfrm>
          <a:prstGeom prst="rect">
            <a:avLst/>
          </a:prstGeom>
        </p:spPr>
      </p:pic>
      <p:sp>
        <p:nvSpPr>
          <p:cNvPr id="6" name="Rectángulo 5"/>
          <p:cNvSpPr/>
          <p:nvPr/>
        </p:nvSpPr>
        <p:spPr>
          <a:xfrm>
            <a:off x="5511642" y="1764406"/>
            <a:ext cx="6096000" cy="3033138"/>
          </a:xfrm>
          <a:prstGeom prst="rect">
            <a:avLst/>
          </a:prstGeom>
        </p:spPr>
        <p:txBody>
          <a:bodyPr>
            <a:spAutoFit/>
          </a:bodyPr>
          <a:lstStyle/>
          <a:p>
            <a:pPr algn="just">
              <a:lnSpc>
                <a:spcPct val="107000"/>
              </a:lnSpc>
              <a:spcAft>
                <a:spcPts val="800"/>
              </a:spcAft>
            </a:pPr>
            <a:r>
              <a:rPr lang="es-CO" dirty="0">
                <a:latin typeface="+mj-lt"/>
                <a:ea typeface="Calibri" panose="020F0502020204030204" pitchFamily="34" charset="0"/>
                <a:cs typeface="Times New Roman" panose="02020603050405020304" pitchFamily="18" charset="0"/>
              </a:rPr>
              <a:t>Las estrategias utilizadas para el aumento de coberturas en la Detección del Cáncer de Seno fueron: educación por parte de los promotores a las usuarias tanto en la EPSI como en la visita domiciliaria que realizan, en el día de la celebración de la prevención de cáncer de seno se realizó sensibilización por medio de carteles, entrega de folletos, decoración alusiva al día en todas las sedes de las 3 regionales; participación en brigadas extramurales.</a:t>
            </a:r>
            <a:endParaRPr lang="es-CO"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100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7009" y="624110"/>
            <a:ext cx="10194281" cy="625141"/>
          </a:xfrm>
        </p:spPr>
        <p:txBody>
          <a:bodyPr>
            <a:normAutofit fontScale="90000"/>
          </a:bodyPr>
          <a:lstStyle/>
          <a:p>
            <a:r>
              <a:rPr lang="es-MX" sz="2000" b="1" i="1" dirty="0">
                <a:solidFill>
                  <a:srgbClr val="0070C0"/>
                </a:solidFill>
              </a:rPr>
              <a:t>INDICADORES DE CALIDAD SOGC RESOLUCION 0256 </a:t>
            </a:r>
            <a:r>
              <a:rPr lang="es-MX" sz="2000" b="1" i="1" dirty="0" smtClean="0">
                <a:solidFill>
                  <a:srgbClr val="0070C0"/>
                </a:solidFill>
              </a:rPr>
              <a:t>                                                                                                                                                                                                                                                                                    </a:t>
            </a:r>
            <a:r>
              <a:rPr lang="es-MX" sz="2000" b="1" i="1" dirty="0">
                <a:solidFill>
                  <a:srgbClr val="0070C0"/>
                </a:solidFill>
              </a:rPr>
              <a:t>PIJAOS SALUD EPSI </a:t>
            </a:r>
            <a:r>
              <a:rPr lang="es-MX" sz="2000" b="1" i="1" dirty="0" smtClean="0">
                <a:solidFill>
                  <a:srgbClr val="0070C0"/>
                </a:solidFill>
              </a:rPr>
              <a:t/>
            </a:r>
            <a:br>
              <a:rPr lang="es-MX" sz="2000" b="1" i="1" dirty="0" smtClean="0">
                <a:solidFill>
                  <a:srgbClr val="0070C0"/>
                </a:solidFill>
              </a:rPr>
            </a:br>
            <a:r>
              <a:rPr lang="es-MX" sz="2000" b="1" i="1" dirty="0" smtClean="0">
                <a:solidFill>
                  <a:srgbClr val="0070C0"/>
                </a:solidFill>
              </a:rPr>
              <a:t/>
            </a:r>
            <a:br>
              <a:rPr lang="es-MX" sz="2000" b="1" i="1" dirty="0" smtClean="0">
                <a:solidFill>
                  <a:srgbClr val="0070C0"/>
                </a:solidFill>
              </a:rPr>
            </a:br>
            <a:r>
              <a:rPr lang="es-MX" sz="1300" b="1" i="1" dirty="0" smtClean="0"/>
              <a:t>INDICADORES DE EFECTIVIDAD</a:t>
            </a:r>
            <a:endParaRPr lang="es-CO" sz="1300" i="1" dirty="0"/>
          </a:p>
        </p:txBody>
      </p:sp>
      <p:pic>
        <p:nvPicPr>
          <p:cNvPr id="11" name="Marcador de contenido 10"/>
          <p:cNvPicPr>
            <a:picLocks noGrp="1" noChangeAspect="1"/>
          </p:cNvPicPr>
          <p:nvPr>
            <p:ph idx="1"/>
          </p:nvPr>
        </p:nvPicPr>
        <p:blipFill>
          <a:blip r:embed="rId2"/>
          <a:stretch>
            <a:fillRect/>
          </a:stretch>
        </p:blipFill>
        <p:spPr>
          <a:xfrm>
            <a:off x="940159" y="1905000"/>
            <a:ext cx="10564454" cy="4601817"/>
          </a:xfrm>
          <a:prstGeom prst="rect">
            <a:avLst/>
          </a:prstGeom>
        </p:spPr>
      </p:pic>
      <p:pic>
        <p:nvPicPr>
          <p:cNvPr id="12" name="Imagen 11"/>
          <p:cNvPicPr>
            <a:picLocks noChangeAspect="1"/>
          </p:cNvPicPr>
          <p:nvPr/>
        </p:nvPicPr>
        <p:blipFill>
          <a:blip r:embed="rId3"/>
          <a:stretch>
            <a:fillRect/>
          </a:stretch>
        </p:blipFill>
        <p:spPr>
          <a:xfrm>
            <a:off x="9242985" y="366712"/>
            <a:ext cx="2103302" cy="1236801"/>
          </a:xfrm>
          <a:prstGeom prst="rect">
            <a:avLst/>
          </a:prstGeom>
        </p:spPr>
      </p:pic>
    </p:spTree>
    <p:extLst>
      <p:ext uri="{BB962C8B-B14F-4D97-AF65-F5344CB8AC3E}">
        <p14:creationId xmlns:p14="http://schemas.microsoft.com/office/powerpoint/2010/main" val="450899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09859" y="551289"/>
            <a:ext cx="9684913" cy="2708434"/>
          </a:xfrm>
          <a:prstGeom prst="rect">
            <a:avLst/>
          </a:prstGeom>
        </p:spPr>
        <p:txBody>
          <a:bodyPr wrap="square">
            <a:spAutoFit/>
          </a:bodyPr>
          <a:lstStyle/>
          <a:p>
            <a:pPr marL="342900" lvl="0" indent="-342900" algn="just">
              <a:lnSpc>
                <a:spcPts val="1200"/>
              </a:lnSpc>
              <a:spcAft>
                <a:spcPts val="0"/>
              </a:spcAft>
              <a:buFont typeface="Arial" panose="020B0604020202020204" pitchFamily="34" charset="0"/>
              <a:buChar char="-"/>
            </a:pPr>
            <a:r>
              <a:rPr lang="es-CO" sz="1400" b="1" dirty="0">
                <a:solidFill>
                  <a:srgbClr val="00B0F0"/>
                </a:solidFill>
                <a:latin typeface="Arial" panose="020B0604020202020204" pitchFamily="34" charset="0"/>
                <a:ea typeface="Calibri" panose="020F0502020204030204" pitchFamily="34" charset="0"/>
              </a:rPr>
              <a:t>ENFERMEDADES DE INTERÉS EN SALUD PÚBLICA</a:t>
            </a:r>
            <a:endParaRPr lang="es-CO" sz="1400" dirty="0">
              <a:ea typeface="Calibri" panose="020F0502020204030204" pitchFamily="34" charset="0"/>
            </a:endParaRPr>
          </a:p>
          <a:p>
            <a:pPr algn="just">
              <a:lnSpc>
                <a:spcPts val="1200"/>
              </a:lnSpc>
              <a:spcAft>
                <a:spcPts val="0"/>
              </a:spcAft>
            </a:pPr>
            <a:endParaRPr lang="es-CO" dirty="0" smtClean="0">
              <a:ea typeface="Calibri" panose="020F0502020204030204" pitchFamily="34" charset="0"/>
            </a:endParaRPr>
          </a:p>
          <a:p>
            <a:pPr algn="just">
              <a:lnSpc>
                <a:spcPts val="1200"/>
              </a:lnSpc>
              <a:spcAft>
                <a:spcPts val="0"/>
              </a:spcAft>
            </a:pPr>
            <a:endParaRPr lang="es-CO" dirty="0">
              <a:ea typeface="Calibri" panose="020F0502020204030204" pitchFamily="34" charset="0"/>
            </a:endParaRPr>
          </a:p>
          <a:p>
            <a:pPr algn="just"/>
            <a:endParaRPr lang="es-CO" sz="1400" dirty="0"/>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a:p>
            <a:pPr algn="just"/>
            <a:endParaRPr lang="es-CO" dirty="0"/>
          </a:p>
        </p:txBody>
      </p:sp>
      <p:pic>
        <p:nvPicPr>
          <p:cNvPr id="4" name="Imagen 3"/>
          <p:cNvPicPr>
            <a:picLocks noChangeAspect="1"/>
          </p:cNvPicPr>
          <p:nvPr/>
        </p:nvPicPr>
        <p:blipFill>
          <a:blip r:embed="rId2"/>
          <a:stretch>
            <a:fillRect/>
          </a:stretch>
        </p:blipFill>
        <p:spPr>
          <a:xfrm>
            <a:off x="1815922" y="953038"/>
            <a:ext cx="8937938" cy="5733564"/>
          </a:xfrm>
          <a:prstGeom prst="rect">
            <a:avLst/>
          </a:prstGeom>
        </p:spPr>
      </p:pic>
    </p:spTree>
    <p:extLst>
      <p:ext uri="{BB962C8B-B14F-4D97-AF65-F5344CB8AC3E}">
        <p14:creationId xmlns:p14="http://schemas.microsoft.com/office/powerpoint/2010/main" val="3387453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84101" y="296214"/>
            <a:ext cx="9736429" cy="2031325"/>
          </a:xfrm>
          <a:prstGeom prst="rect">
            <a:avLst/>
          </a:prstGeom>
        </p:spPr>
        <p:txBody>
          <a:bodyPr wrap="square">
            <a:spAutoFit/>
          </a:bodyPr>
          <a:lstStyle/>
          <a:p>
            <a:pPr algn="just"/>
            <a:r>
              <a:rPr lang="es-CO" dirty="0"/>
              <a:t>Según el decreto 3518 del 2006  por el cual se crea y reglamenta el Sistema de Vigilancia en Salud Pública, se presentan a continuación los eventos  presentados en la vigencia del 2022 según notificaciones al SIVIGILA.</a:t>
            </a:r>
          </a:p>
          <a:p>
            <a:pPr algn="just"/>
            <a:r>
              <a:rPr lang="es-CO" dirty="0"/>
              <a:t> </a:t>
            </a:r>
          </a:p>
          <a:p>
            <a:pPr algn="just"/>
            <a:r>
              <a:rPr lang="es-CO" dirty="0">
                <a:ea typeface="Calibri" panose="020F0502020204030204" pitchFamily="34" charset="0"/>
              </a:rPr>
              <a:t>En total se presentaron 3157 casos  reportados, se puede observar en la siguiente grafica como el principal evento de notificación es la malaria con 1206 casos.</a:t>
            </a:r>
          </a:p>
          <a:p>
            <a:pPr algn="just"/>
            <a:endParaRPr lang="es-MX" dirty="0"/>
          </a:p>
        </p:txBody>
      </p:sp>
      <p:sp>
        <p:nvSpPr>
          <p:cNvPr id="7" name="Rectángulo 6"/>
          <p:cNvSpPr/>
          <p:nvPr/>
        </p:nvSpPr>
        <p:spPr>
          <a:xfrm>
            <a:off x="1489656" y="2701899"/>
            <a:ext cx="9830874" cy="861774"/>
          </a:xfrm>
          <a:prstGeom prst="rect">
            <a:avLst/>
          </a:prstGeom>
        </p:spPr>
        <p:txBody>
          <a:bodyPr wrap="square">
            <a:spAutoFit/>
          </a:bodyPr>
          <a:lstStyle/>
          <a:p>
            <a:pPr marL="342900" lvl="0" indent="-342900" algn="just">
              <a:lnSpc>
                <a:spcPts val="1200"/>
              </a:lnSpc>
              <a:spcAft>
                <a:spcPts val="0"/>
              </a:spcAft>
              <a:buFont typeface="Arial" panose="020B0604020202020204" pitchFamily="34" charset="0"/>
              <a:buChar char="-"/>
            </a:pPr>
            <a:r>
              <a:rPr lang="es-CO" sz="1400" b="1" dirty="0">
                <a:solidFill>
                  <a:srgbClr val="00B0F0"/>
                </a:solidFill>
                <a:latin typeface="Arial" panose="020B0604020202020204" pitchFamily="34" charset="0"/>
                <a:ea typeface="Calibri" panose="020F0502020204030204" pitchFamily="34" charset="0"/>
              </a:rPr>
              <a:t>ENFERMEDADES DE ALTO COSTO</a:t>
            </a:r>
            <a:endParaRPr lang="es-CO" sz="1400" dirty="0">
              <a:ea typeface="Calibri" panose="020F0502020204030204" pitchFamily="34" charset="0"/>
            </a:endParaRPr>
          </a:p>
          <a:p>
            <a:pPr marL="228600" algn="just">
              <a:lnSpc>
                <a:spcPts val="1200"/>
              </a:lnSpc>
              <a:spcAft>
                <a:spcPts val="0"/>
              </a:spcAft>
            </a:pPr>
            <a:r>
              <a:rPr lang="es-CO" b="1" dirty="0">
                <a:solidFill>
                  <a:srgbClr val="00B0F0"/>
                </a:solidFill>
                <a:latin typeface="+mj-lt"/>
                <a:ea typeface="Calibri" panose="020F0502020204030204" pitchFamily="34" charset="0"/>
              </a:rPr>
              <a:t> </a:t>
            </a:r>
            <a:endParaRPr lang="es-CO" dirty="0">
              <a:latin typeface="+mj-lt"/>
            </a:endParaRPr>
          </a:p>
          <a:p>
            <a:pPr>
              <a:lnSpc>
                <a:spcPts val="1200"/>
              </a:lnSpc>
              <a:spcAft>
                <a:spcPts val="0"/>
              </a:spcAft>
            </a:pPr>
            <a:r>
              <a:rPr lang="es-CO" dirty="0">
                <a:latin typeface="+mj-lt"/>
                <a:ea typeface="Calibri" panose="020F0502020204030204" pitchFamily="34" charset="0"/>
                <a:cs typeface="Times New Roman" panose="02020603050405020304" pitchFamily="18" charset="0"/>
              </a:rPr>
              <a:t>A continuación se relaciona el número total de patologías de Alto Costo  a nivel </a:t>
            </a:r>
            <a:endParaRPr lang="es-CO" dirty="0" smtClean="0">
              <a:latin typeface="+mj-lt"/>
              <a:ea typeface="Calibri" panose="020F0502020204030204" pitchFamily="34" charset="0"/>
              <a:cs typeface="Times New Roman" panose="02020603050405020304" pitchFamily="18" charset="0"/>
            </a:endParaRPr>
          </a:p>
          <a:p>
            <a:pPr>
              <a:lnSpc>
                <a:spcPts val="1200"/>
              </a:lnSpc>
              <a:spcAft>
                <a:spcPts val="0"/>
              </a:spcAft>
            </a:pPr>
            <a:endParaRPr lang="es-CO" dirty="0">
              <a:latin typeface="+mj-lt"/>
              <a:ea typeface="Calibri" panose="020F0502020204030204" pitchFamily="34" charset="0"/>
              <a:cs typeface="Times New Roman" panose="02020603050405020304" pitchFamily="18" charset="0"/>
            </a:endParaRPr>
          </a:p>
          <a:p>
            <a:pPr>
              <a:lnSpc>
                <a:spcPts val="1200"/>
              </a:lnSpc>
              <a:spcAft>
                <a:spcPts val="0"/>
              </a:spcAft>
            </a:pPr>
            <a:r>
              <a:rPr lang="es-CO" dirty="0" smtClean="0">
                <a:latin typeface="+mj-lt"/>
                <a:ea typeface="Calibri" panose="020F0502020204030204" pitchFamily="34" charset="0"/>
                <a:cs typeface="Times New Roman" panose="02020603050405020304" pitchFamily="18" charset="0"/>
              </a:rPr>
              <a:t>Nacional que </a:t>
            </a:r>
            <a:r>
              <a:rPr lang="es-CO" dirty="0">
                <a:latin typeface="+mj-lt"/>
                <a:ea typeface="Calibri" panose="020F0502020204030204" pitchFamily="34" charset="0"/>
                <a:cs typeface="Times New Roman" panose="02020603050405020304" pitchFamily="18" charset="0"/>
              </a:rPr>
              <a:t>se encuentra a cargo de PIJAOS SALUD EPSI:</a:t>
            </a:r>
            <a:endParaRPr lang="es-CO" sz="2400" dirty="0">
              <a:effectLst/>
              <a:latin typeface="+mj-lt"/>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1489657" y="4179210"/>
            <a:ext cx="9534658" cy="1732193"/>
          </a:xfrm>
          <a:prstGeom prst="rect">
            <a:avLst/>
          </a:prstGeom>
        </p:spPr>
      </p:pic>
      <p:pic>
        <p:nvPicPr>
          <p:cNvPr id="9" name="Imagen 8"/>
          <p:cNvPicPr>
            <a:picLocks noChangeAspect="1"/>
          </p:cNvPicPr>
          <p:nvPr/>
        </p:nvPicPr>
        <p:blipFill>
          <a:blip r:embed="rId3"/>
          <a:stretch>
            <a:fillRect/>
          </a:stretch>
        </p:blipFill>
        <p:spPr>
          <a:xfrm>
            <a:off x="2696905" y="5799361"/>
            <a:ext cx="5613334" cy="224083"/>
          </a:xfrm>
          <a:prstGeom prst="rect">
            <a:avLst/>
          </a:prstGeom>
        </p:spPr>
      </p:pic>
    </p:spTree>
    <p:extLst>
      <p:ext uri="{BB962C8B-B14F-4D97-AF65-F5344CB8AC3E}">
        <p14:creationId xmlns:p14="http://schemas.microsoft.com/office/powerpoint/2010/main" val="32126840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322749418"/>
              </p:ext>
            </p:extLst>
          </p:nvPr>
        </p:nvGraphicFramePr>
        <p:xfrm>
          <a:off x="1519707" y="2082728"/>
          <a:ext cx="5100034" cy="1339404"/>
        </p:xfrm>
        <a:graphic>
          <a:graphicData uri="http://schemas.openxmlformats.org/drawingml/2006/table">
            <a:tbl>
              <a:tblPr firstRow="1" firstCol="1" bandRow="1">
                <a:tableStyleId>{5C22544A-7EE6-4342-B048-85BDC9FD1C3A}</a:tableStyleId>
              </a:tblPr>
              <a:tblGrid>
                <a:gridCol w="2051801"/>
                <a:gridCol w="3048233"/>
              </a:tblGrid>
              <a:tr h="334851">
                <a:tc gridSpan="2">
                  <a:txBody>
                    <a:bodyPr/>
                    <a:lstStyle/>
                    <a:p>
                      <a:pPr algn="ctr">
                        <a:lnSpc>
                          <a:spcPts val="1200"/>
                        </a:lnSpc>
                        <a:spcAft>
                          <a:spcPts val="0"/>
                        </a:spcAft>
                      </a:pPr>
                      <a:r>
                        <a:rPr lang="es-CO" sz="1100" dirty="0">
                          <a:effectLst/>
                        </a:rPr>
                        <a:t>TERAPIA DE REEMPLAZO RENAL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r>
              <a:tr h="669702">
                <a:tc>
                  <a:txBody>
                    <a:bodyPr/>
                    <a:lstStyle/>
                    <a:p>
                      <a:pPr>
                        <a:lnSpc>
                          <a:spcPts val="1200"/>
                        </a:lnSpc>
                        <a:spcAft>
                          <a:spcPts val="0"/>
                        </a:spcAft>
                      </a:pPr>
                      <a:r>
                        <a:rPr lang="es-CO" sz="1100">
                          <a:effectLst/>
                        </a:rPr>
                        <a:t>HEMODIALISIS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ts val="1200"/>
                        </a:lnSpc>
                        <a:spcAft>
                          <a:spcPts val="0"/>
                        </a:spcAft>
                      </a:pPr>
                      <a:r>
                        <a:rPr lang="es-CO" sz="1100" dirty="0">
                          <a:effectLst/>
                        </a:rPr>
                        <a:t>DIALISIS PERITONEAL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4851">
                <a:tc>
                  <a:txBody>
                    <a:bodyPr/>
                    <a:lstStyle/>
                    <a:p>
                      <a:pPr algn="ctr">
                        <a:lnSpc>
                          <a:spcPts val="1200"/>
                        </a:lnSpc>
                        <a:spcAft>
                          <a:spcPts val="0"/>
                        </a:spcAft>
                      </a:pPr>
                      <a:r>
                        <a:rPr lang="es-CO" sz="1100">
                          <a:effectLst/>
                        </a:rPr>
                        <a:t>28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ts val="1200"/>
                        </a:lnSpc>
                        <a:spcAft>
                          <a:spcPts val="0"/>
                        </a:spcAft>
                      </a:pPr>
                      <a:r>
                        <a:rPr lang="es-CO" sz="1100" dirty="0">
                          <a:effectLst/>
                        </a:rPr>
                        <a:t>6</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8" name="Rectangle 3"/>
          <p:cNvSpPr>
            <a:spLocks noChangeArrowheads="1"/>
          </p:cNvSpPr>
          <p:nvPr/>
        </p:nvSpPr>
        <p:spPr bwMode="auto">
          <a:xfrm>
            <a:off x="1519707" y="666955"/>
            <a:ext cx="1041900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CO" altLang="es-CO" sz="1200" b="1" i="0" u="none" strike="noStrike" cap="none" normalizeH="0" baseline="0" dirty="0" smtClean="0">
                <a:ln>
                  <a:noFill/>
                </a:ln>
                <a:solidFill>
                  <a:srgbClr val="00B0F0"/>
                </a:solidFill>
                <a:effectLst/>
                <a:latin typeface="Arial" panose="020B0604020202020204" pitchFamily="34" charset="0"/>
                <a:ea typeface="Calibri" panose="020F0502020204030204" pitchFamily="34" charset="0"/>
                <a:cs typeface="Arial" panose="020B0604020202020204" pitchFamily="34" charset="0"/>
              </a:rPr>
              <a:t>ENFERMEDAD RENAL CRÓNICA </a:t>
            </a:r>
          </a:p>
          <a:p>
            <a:pPr marL="0" marR="0" lvl="0" indent="0" algn="l" defTabSz="914400" rtl="0" eaLnBrk="0" fontAlgn="base" latinLnBrk="0" hangingPunct="0">
              <a:lnSpc>
                <a:spcPct val="100000"/>
              </a:lnSpc>
              <a:spcBef>
                <a:spcPct val="0"/>
              </a:spcBef>
              <a:spcAft>
                <a:spcPct val="0"/>
              </a:spcAft>
              <a:buClrTx/>
              <a:buSzTx/>
              <a:tabLst/>
            </a:pPr>
            <a:endParaRPr kumimoji="0" lang="es-CO" altLang="es-CO"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Durante el año 2022 se realizó seguimiento al 100% de los usuarios, por lo que se tiene un total de 26 casos en Tolima, 8 casos en Risaralda, y sin casos en el Meta.</a:t>
            </a:r>
            <a:endParaRPr kumimoji="0" lang="es-CO" altLang="es-CO"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
        <p:nvSpPr>
          <p:cNvPr id="9" name="Rectángulo 8"/>
          <p:cNvSpPr/>
          <p:nvPr/>
        </p:nvSpPr>
        <p:spPr>
          <a:xfrm>
            <a:off x="1412384" y="3869243"/>
            <a:ext cx="10036934" cy="913392"/>
          </a:xfrm>
          <a:prstGeom prst="rect">
            <a:avLst/>
          </a:prstGeom>
        </p:spPr>
        <p:txBody>
          <a:bodyPr wrap="square">
            <a:spAutoFit/>
          </a:bodyPr>
          <a:lstStyle/>
          <a:p>
            <a:pPr lvl="0" algn="just">
              <a:lnSpc>
                <a:spcPct val="115000"/>
              </a:lnSpc>
            </a:pPr>
            <a:r>
              <a:rPr lang="es-CO" sz="1200" b="1" dirty="0" smtClean="0">
                <a:solidFill>
                  <a:srgbClr val="00B0F0"/>
                </a:solidFill>
                <a:latin typeface="Arial" panose="020B0604020202020204" pitchFamily="34" charset="0"/>
                <a:ea typeface="Calibri" panose="020F0502020204030204" pitchFamily="34" charset="0"/>
              </a:rPr>
              <a:t>HEMOFILIA Y OTRAS COAGULOPATÍAS</a:t>
            </a:r>
            <a:endParaRPr lang="es-CO" sz="1200" b="1" dirty="0">
              <a:ea typeface="Calibri" panose="020F0502020204030204" pitchFamily="34" charset="0"/>
            </a:endParaRPr>
          </a:p>
          <a:p>
            <a:pPr lvl="0" algn="just">
              <a:lnSpc>
                <a:spcPct val="115000"/>
              </a:lnSpc>
            </a:pPr>
            <a:r>
              <a:rPr lang="es-CO" dirty="0" smtClean="0">
                <a:latin typeface="+mj-lt"/>
                <a:ea typeface="Calibri" panose="020F0502020204030204" pitchFamily="34" charset="0"/>
              </a:rPr>
              <a:t>La </a:t>
            </a:r>
            <a:r>
              <a:rPr lang="es-CO" dirty="0">
                <a:latin typeface="+mj-lt"/>
                <a:ea typeface="Calibri" panose="020F0502020204030204" pitchFamily="34" charset="0"/>
              </a:rPr>
              <a:t>población total de pacientes con Hemofilia y otras coagulopatias es de 18 pacientes, lo que corresponde al 0.0012% de la población </a:t>
            </a:r>
            <a:r>
              <a:rPr lang="es-CO" dirty="0" smtClean="0">
                <a:latin typeface="+mj-lt"/>
                <a:ea typeface="Calibri" panose="020F0502020204030204" pitchFamily="34" charset="0"/>
              </a:rPr>
              <a:t>afiliada.</a:t>
            </a:r>
            <a:endParaRPr lang="es-CO" dirty="0">
              <a:latin typeface="+mj-lt"/>
            </a:endParaRPr>
          </a:p>
        </p:txBody>
      </p:sp>
      <p:sp>
        <p:nvSpPr>
          <p:cNvPr id="10" name="Rectángulo 9"/>
          <p:cNvSpPr/>
          <p:nvPr/>
        </p:nvSpPr>
        <p:spPr>
          <a:xfrm>
            <a:off x="1412384" y="5114670"/>
            <a:ext cx="10036934" cy="981423"/>
          </a:xfrm>
          <a:prstGeom prst="rect">
            <a:avLst/>
          </a:prstGeom>
        </p:spPr>
        <p:txBody>
          <a:bodyPr wrap="square">
            <a:spAutoFit/>
          </a:bodyPr>
          <a:lstStyle/>
          <a:p>
            <a:pPr algn="just">
              <a:lnSpc>
                <a:spcPct val="107000"/>
              </a:lnSpc>
              <a:spcAft>
                <a:spcPts val="800"/>
              </a:spcAft>
            </a:pPr>
            <a:r>
              <a:rPr lang="es-CO" dirty="0">
                <a:latin typeface="+mj-lt"/>
                <a:ea typeface="Calibri" panose="020F0502020204030204" pitchFamily="34" charset="0"/>
                <a:cs typeface="Times New Roman" panose="02020603050405020304" pitchFamily="18" charset="0"/>
              </a:rPr>
              <a:t>De los 18 pacientes reportados hasta el momento contamos con 2 portadoras, y 10 con hemofilia; y 5 con hemofilia Leve y 1 severa quien se encuentran recibiendo el Factor VIII, de manera permanente y ambulatoria, los demás reciben factor a demanda.</a:t>
            </a:r>
            <a:endParaRPr lang="es-CO"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9436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4050" y="627114"/>
            <a:ext cx="9972542" cy="1289199"/>
          </a:xfrm>
          <a:prstGeom prst="rect">
            <a:avLst/>
          </a:prstGeom>
        </p:spPr>
        <p:txBody>
          <a:bodyPr wrap="square">
            <a:spAutoFit/>
          </a:bodyPr>
          <a:lstStyle/>
          <a:p>
            <a:pPr lvl="0" algn="just">
              <a:lnSpc>
                <a:spcPts val="1200"/>
              </a:lnSpc>
              <a:spcAft>
                <a:spcPts val="0"/>
              </a:spcAft>
            </a:pPr>
            <a:r>
              <a:rPr lang="es-CO" sz="1200" b="1" dirty="0">
                <a:solidFill>
                  <a:srgbClr val="00B0F0"/>
                </a:solidFill>
                <a:latin typeface="Arial" panose="020B0604020202020204" pitchFamily="34" charset="0"/>
                <a:ea typeface="Calibri" panose="020F0502020204030204" pitchFamily="34" charset="0"/>
              </a:rPr>
              <a:t>VIH/SIDA</a:t>
            </a:r>
            <a:endParaRPr lang="es-CO" sz="1200" b="1" dirty="0">
              <a:ea typeface="Calibri" panose="020F0502020204030204" pitchFamily="34" charset="0"/>
            </a:endParaRPr>
          </a:p>
          <a:p>
            <a:pPr algn="just">
              <a:lnSpc>
                <a:spcPts val="1200"/>
              </a:lnSpc>
              <a:spcAft>
                <a:spcPts val="0"/>
              </a:spcAft>
            </a:pPr>
            <a:r>
              <a:rPr lang="es-CO" b="1" dirty="0">
                <a:solidFill>
                  <a:srgbClr val="00B0F0"/>
                </a:solidFill>
                <a:latin typeface="Arial" panose="020B0604020202020204" pitchFamily="34" charset="0"/>
                <a:ea typeface="Calibri" panose="020F0502020204030204" pitchFamily="34" charset="0"/>
                <a:cs typeface="Times New Roman" panose="02020603050405020304" pitchFamily="18" charset="0"/>
              </a:rPr>
              <a:t> </a:t>
            </a:r>
            <a:endParaRPr lang="es-CO"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dirty="0">
                <a:latin typeface="+mj-lt"/>
                <a:ea typeface="Calibri" panose="020F0502020204030204" pitchFamily="34" charset="0"/>
                <a:cs typeface="Times New Roman" panose="02020603050405020304" pitchFamily="18" charset="0"/>
              </a:rPr>
              <a:t>La población afectada por esa patología a nivel nacional para el año 2022  incidió en el 0,38% del total de la población afiliada. Los Departamentos que representaron el mayor número de casos fueron Tolima y Risaralda.</a:t>
            </a:r>
            <a:endParaRPr lang="es-CO" sz="2400" dirty="0">
              <a:effectLst/>
              <a:latin typeface="+mj-l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554050" y="2097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Informe de calidad por tipo de poblaci</a:t>
            </a:r>
            <a:r>
              <a:rPr kumimoji="0" lang="es-CO" altLang="es-CO" sz="10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ó</a:t>
            </a:r>
            <a:r>
              <a:rPr kumimoji="0" lang="es-CO" altLang="es-CO"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a:t>
            </a:r>
            <a:endParaRPr kumimoji="0" lang="es-CO" altLang="es-CO"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7169" name="Imagen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050" y="2430887"/>
            <a:ext cx="9644037" cy="13956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794715" y="36500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ángulo 4"/>
          <p:cNvSpPr/>
          <p:nvPr/>
        </p:nvSpPr>
        <p:spPr>
          <a:xfrm>
            <a:off x="1554050" y="3904481"/>
            <a:ext cx="9740722" cy="2280881"/>
          </a:xfrm>
          <a:prstGeom prst="rect">
            <a:avLst/>
          </a:prstGeom>
        </p:spPr>
        <p:txBody>
          <a:bodyPr wrap="square">
            <a:spAutoFit/>
          </a:bodyPr>
          <a:lstStyle/>
          <a:p>
            <a:pPr marL="228600" algn="just">
              <a:lnSpc>
                <a:spcPts val="1200"/>
              </a:lnSpc>
              <a:spcAft>
                <a:spcPts val="0"/>
              </a:spcAft>
            </a:pPr>
            <a:r>
              <a:rPr lang="es-CO" sz="1200" b="1" dirty="0">
                <a:solidFill>
                  <a:srgbClr val="00B0F0"/>
                </a:solidFill>
                <a:latin typeface="Arial" panose="020B0604020202020204" pitchFamily="34" charset="0"/>
                <a:ea typeface="Calibri" panose="020F0502020204030204" pitchFamily="34" charset="0"/>
              </a:rPr>
              <a:t> </a:t>
            </a:r>
            <a:endParaRPr lang="es-CO" sz="1200" dirty="0">
              <a:latin typeface="Arial" panose="020B0604020202020204" pitchFamily="34" charset="0"/>
              <a:cs typeface="Arial" panose="020B0604020202020204" pitchFamily="34" charset="0"/>
            </a:endParaRPr>
          </a:p>
          <a:p>
            <a:pPr lvl="0" algn="just">
              <a:lnSpc>
                <a:spcPts val="1200"/>
              </a:lnSpc>
              <a:spcAft>
                <a:spcPts val="0"/>
              </a:spcAft>
            </a:pPr>
            <a:r>
              <a:rPr lang="es-CO" sz="1200" b="1" dirty="0" smtClean="0">
                <a:solidFill>
                  <a:srgbClr val="00B0F0"/>
                </a:solidFill>
                <a:latin typeface="Arial" panose="020B0604020202020204" pitchFamily="34" charset="0"/>
                <a:ea typeface="Calibri" panose="020F0502020204030204" pitchFamily="34" charset="0"/>
              </a:rPr>
              <a:t>ENFERMEDADES HUERFANAS</a:t>
            </a:r>
            <a:endParaRPr lang="es-CO" sz="1200" dirty="0" smtClean="0">
              <a:ea typeface="Calibri" panose="020F0502020204030204" pitchFamily="34" charset="0"/>
            </a:endParaRPr>
          </a:p>
          <a:p>
            <a:pPr algn="just">
              <a:lnSpc>
                <a:spcPct val="107000"/>
              </a:lnSpc>
              <a:spcAft>
                <a:spcPts val="800"/>
              </a:spcAft>
            </a:pPr>
            <a:r>
              <a:rPr lang="es-CO" dirty="0" smtClean="0">
                <a:latin typeface="+mj-lt"/>
                <a:ea typeface="Calibri" panose="020F0502020204030204" pitchFamily="34" charset="0"/>
                <a:cs typeface="Times New Roman" panose="02020603050405020304" pitchFamily="18" charset="0"/>
              </a:rPr>
              <a:t>La </a:t>
            </a:r>
            <a:r>
              <a:rPr lang="es-CO" dirty="0">
                <a:latin typeface="+mj-lt"/>
                <a:ea typeface="Calibri" panose="020F0502020204030204" pitchFamily="34" charset="0"/>
                <a:cs typeface="Times New Roman" panose="02020603050405020304" pitchFamily="18" charset="0"/>
              </a:rPr>
              <a:t>población total de pacientes con enfermedades Huérfanas es de 33 pacientes, pertenecientes al régimen subsidiado, 26 que cuenta con su respectivo reporte y seguimiento 7 no cuentan con seguimiento por inconvenientes con el número de contacto, se encuentran en gestión para ubicación directamente en el domicilio.  </a:t>
            </a:r>
            <a:endParaRPr lang="es-CO" sz="24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CO" dirty="0">
                <a:latin typeface="+mj-lt"/>
                <a:ea typeface="Calibri" panose="020F0502020204030204" pitchFamily="34" charset="0"/>
                <a:cs typeface="Times New Roman" panose="02020603050405020304" pitchFamily="18" charset="0"/>
              </a:rPr>
              <a:t>Su distribución geográfica está representada así: Tolima: 24, Risaralda: 8, Meta: 1. Para un total de 30 usuarios. </a:t>
            </a:r>
            <a:endParaRPr lang="es-CO"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49584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8750" y="673994"/>
            <a:ext cx="8915399" cy="446468"/>
          </a:xfrm>
        </p:spPr>
        <p:txBody>
          <a:bodyPr>
            <a:normAutofit/>
          </a:bodyPr>
          <a:lstStyle/>
          <a:p>
            <a:r>
              <a:rPr lang="es-MX" sz="2000" b="1" dirty="0" smtClean="0">
                <a:solidFill>
                  <a:srgbClr val="0070C0"/>
                </a:solidFill>
              </a:rPr>
              <a:t>AREA DE ASEGURAMIENTO</a:t>
            </a:r>
            <a:endParaRPr lang="es-CO" sz="2000" b="1" dirty="0">
              <a:solidFill>
                <a:srgbClr val="0070C0"/>
              </a:solidFill>
            </a:endParaRPr>
          </a:p>
        </p:txBody>
      </p:sp>
      <p:sp>
        <p:nvSpPr>
          <p:cNvPr id="3" name="Marcador de texto 2"/>
          <p:cNvSpPr>
            <a:spLocks noGrp="1"/>
          </p:cNvSpPr>
          <p:nvPr>
            <p:ph type="body" idx="1"/>
          </p:nvPr>
        </p:nvSpPr>
        <p:spPr>
          <a:xfrm>
            <a:off x="1468749" y="1288874"/>
            <a:ext cx="10225268" cy="1555864"/>
          </a:xfrm>
        </p:spPr>
        <p:txBody>
          <a:bodyPr/>
          <a:lstStyle/>
          <a:p>
            <a:pPr algn="just"/>
            <a:r>
              <a:rPr lang="es-CO" dirty="0"/>
              <a:t>Se realizó un trabajo para incrementar el número de afiliados al régimen subsidiado en cual tuvo como base el trabajo con promotores y/o gestores municipales a través de traslado de afiliados de otras EPS y afiliación de recién nacidos y población no afiliada, con lo cual se incrementó en un 6.28% la población de la EPSI.</a:t>
            </a:r>
          </a:p>
          <a:p>
            <a:endParaRPr lang="es-CO" dirty="0"/>
          </a:p>
        </p:txBody>
      </p:sp>
      <p:pic>
        <p:nvPicPr>
          <p:cNvPr id="4" name="Imagen 3"/>
          <p:cNvPicPr>
            <a:picLocks noChangeAspect="1"/>
          </p:cNvPicPr>
          <p:nvPr/>
        </p:nvPicPr>
        <p:blipFill>
          <a:blip r:embed="rId2"/>
          <a:stretch>
            <a:fillRect/>
          </a:stretch>
        </p:blipFill>
        <p:spPr>
          <a:xfrm>
            <a:off x="2949263" y="3013150"/>
            <a:ext cx="6709892" cy="2936889"/>
          </a:xfrm>
          <a:prstGeom prst="rect">
            <a:avLst/>
          </a:prstGeom>
        </p:spPr>
      </p:pic>
    </p:spTree>
    <p:extLst>
      <p:ext uri="{BB962C8B-B14F-4D97-AF65-F5344CB8AC3E}">
        <p14:creationId xmlns:p14="http://schemas.microsoft.com/office/powerpoint/2010/main" val="1464341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344" y="609600"/>
            <a:ext cx="9946267" cy="1528293"/>
          </a:xfrm>
        </p:spPr>
        <p:txBody>
          <a:bodyPr>
            <a:normAutofit fontScale="90000"/>
          </a:bodyPr>
          <a:lstStyle/>
          <a:p>
            <a:pPr lvl="0"/>
            <a:r>
              <a:rPr lang="es-CO" sz="1800" b="1" dirty="0">
                <a:solidFill>
                  <a:srgbClr val="0070C0"/>
                </a:solidFill>
              </a:rPr>
              <a:t>MOVILIDAD ASCENDENTE CONTRIBUTIVO:</a:t>
            </a:r>
            <a:r>
              <a:rPr lang="es-CO" sz="1800" dirty="0">
                <a:solidFill>
                  <a:srgbClr val="0070C0"/>
                </a:solidFill>
              </a:rPr>
              <a:t/>
            </a:r>
            <a:br>
              <a:rPr lang="es-CO" sz="1800" dirty="0">
                <a:solidFill>
                  <a:srgbClr val="0070C0"/>
                </a:solidFill>
              </a:rPr>
            </a:br>
            <a:r>
              <a:rPr lang="es-CO" sz="1800" dirty="0"/>
              <a:t> </a:t>
            </a:r>
            <a:br>
              <a:rPr lang="es-CO" sz="1800" dirty="0"/>
            </a:br>
            <a:r>
              <a:rPr lang="es-CO" sz="1800" dirty="0">
                <a:solidFill>
                  <a:schemeClr val="tx1"/>
                </a:solidFill>
              </a:rPr>
              <a:t>Se realizó un trabajo para la fidelización de los afiliados a la EPSI, con el fin de que no realizaran traslado de EAPB en caso de tener capacidad de pago, con lo cual se garantiza que el afiliado permanezca al interior de la EPSI.</a:t>
            </a:r>
            <a:br>
              <a:rPr lang="es-CO" sz="1800" dirty="0">
                <a:solidFill>
                  <a:schemeClr val="tx1"/>
                </a:solidFill>
              </a:rPr>
            </a:br>
            <a:endParaRPr lang="es-CO" sz="1800" dirty="0">
              <a:solidFill>
                <a:schemeClr val="tx1"/>
              </a:solidFill>
            </a:endParaRPr>
          </a:p>
        </p:txBody>
      </p:sp>
      <p:pic>
        <p:nvPicPr>
          <p:cNvPr id="5" name="Imagen 4"/>
          <p:cNvPicPr>
            <a:picLocks noChangeAspect="1"/>
          </p:cNvPicPr>
          <p:nvPr/>
        </p:nvPicPr>
        <p:blipFill>
          <a:blip r:embed="rId2"/>
          <a:stretch>
            <a:fillRect/>
          </a:stretch>
        </p:blipFill>
        <p:spPr>
          <a:xfrm>
            <a:off x="2369713" y="2137893"/>
            <a:ext cx="8680360" cy="1875410"/>
          </a:xfrm>
          <a:prstGeom prst="rect">
            <a:avLst/>
          </a:prstGeom>
        </p:spPr>
      </p:pic>
      <p:sp>
        <p:nvSpPr>
          <p:cNvPr id="6" name="Rectángulo 5"/>
          <p:cNvSpPr/>
          <p:nvPr/>
        </p:nvSpPr>
        <p:spPr>
          <a:xfrm>
            <a:off x="1558343" y="4013303"/>
            <a:ext cx="9607639" cy="1870512"/>
          </a:xfrm>
          <a:prstGeom prst="rect">
            <a:avLst/>
          </a:prstGeom>
        </p:spPr>
        <p:txBody>
          <a:bodyPr wrap="square">
            <a:spAutoFit/>
          </a:bodyPr>
          <a:lstStyle/>
          <a:p>
            <a:pPr marL="457200" algn="just">
              <a:lnSpc>
                <a:spcPct val="107000"/>
              </a:lnSpc>
              <a:spcAft>
                <a:spcPts val="0"/>
              </a:spcAft>
            </a:pPr>
            <a:r>
              <a:rPr lang="es-CO" b="1" dirty="0">
                <a:latin typeface="Arial" panose="020B0604020202020204" pitchFamily="34" charset="0"/>
                <a:ea typeface="SimSun" panose="02010600030101010101" pitchFamily="2" charset="-122"/>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CO" sz="1600" b="1" dirty="0">
                <a:solidFill>
                  <a:srgbClr val="0070C0"/>
                </a:solidFill>
                <a:latin typeface="+mj-lt"/>
                <a:ea typeface="+mj-ea"/>
                <a:cs typeface="+mj-cs"/>
              </a:rPr>
              <a:t>AFILIADOS TOTALES:</a:t>
            </a:r>
          </a:p>
          <a:p>
            <a:pPr lvl="0" algn="just">
              <a:lnSpc>
                <a:spcPct val="107000"/>
              </a:lnSpc>
              <a:spcAft>
                <a:spcPts val="0"/>
              </a:spcAft>
            </a:pPr>
            <a:r>
              <a:rPr lang="es-CO" dirty="0" smtClean="0">
                <a:latin typeface="+mj-lt"/>
                <a:ea typeface="SimSun" panose="02010600030101010101" pitchFamily="2" charset="-122"/>
                <a:cs typeface="Times New Roman" panose="02020603050405020304" pitchFamily="18" charset="0"/>
              </a:rPr>
              <a:t>Consolidados </a:t>
            </a:r>
            <a:r>
              <a:rPr lang="es-CO" dirty="0">
                <a:latin typeface="+mj-lt"/>
                <a:ea typeface="SimSun" panose="02010600030101010101" pitchFamily="2" charset="-122"/>
                <a:cs typeface="Times New Roman" panose="02020603050405020304" pitchFamily="18" charset="0"/>
              </a:rPr>
              <a:t>los afiliados de la EPSI en los regímenes subsidiado y contributivo se evidencia un crecimiento de la población de la EPSI en el año 2022 iniciando con 102.347 y finalizando con 109.929 lo cual representa que la población creció en total en un 6.9</a:t>
            </a:r>
            <a:r>
              <a:rPr lang="es-CO" dirty="0">
                <a:latin typeface="Arial" panose="020B0604020202020204" pitchFamily="34" charset="0"/>
                <a:ea typeface="SimSun" panose="02010600030101010101" pitchFamily="2" charset="-122"/>
                <a:cs typeface="Times New Roman" panose="02020603050405020304" pitchFamily="18" charset="0"/>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0576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77285" y="642205"/>
            <a:ext cx="9118242" cy="2216905"/>
          </a:xfrm>
          <a:prstGeom prst="rect">
            <a:avLst/>
          </a:prstGeom>
        </p:spPr>
      </p:pic>
      <p:sp>
        <p:nvSpPr>
          <p:cNvPr id="3" name="Rectángulo 2"/>
          <p:cNvSpPr/>
          <p:nvPr/>
        </p:nvSpPr>
        <p:spPr>
          <a:xfrm>
            <a:off x="1519708" y="3929813"/>
            <a:ext cx="3966692" cy="1574149"/>
          </a:xfrm>
          <a:prstGeom prst="rect">
            <a:avLst/>
          </a:prstGeom>
        </p:spPr>
        <p:txBody>
          <a:bodyPr wrap="square">
            <a:spAutoFit/>
          </a:bodyPr>
          <a:lstStyle/>
          <a:p>
            <a:pPr lvl="0" algn="just">
              <a:lnSpc>
                <a:spcPct val="107000"/>
              </a:lnSpc>
              <a:spcAft>
                <a:spcPts val="0"/>
              </a:spcAft>
            </a:pPr>
            <a:r>
              <a:rPr lang="es-CO" sz="1600" b="1" dirty="0">
                <a:solidFill>
                  <a:srgbClr val="0070C0"/>
                </a:solidFill>
                <a:latin typeface="+mj-lt"/>
                <a:ea typeface="+mj-ea"/>
                <a:cs typeface="+mj-cs"/>
              </a:rPr>
              <a:t>AFILIADOS POR </a:t>
            </a:r>
            <a:r>
              <a:rPr lang="es-CO" sz="1600" b="1" dirty="0" smtClean="0">
                <a:solidFill>
                  <a:srgbClr val="0070C0"/>
                </a:solidFill>
                <a:latin typeface="+mj-lt"/>
                <a:ea typeface="+mj-ea"/>
                <a:cs typeface="+mj-cs"/>
              </a:rPr>
              <a:t>DEPARTAMENTO</a:t>
            </a:r>
            <a:r>
              <a:rPr lang="es-CO" b="1" dirty="0" smtClean="0">
                <a:latin typeface="Arial" panose="020B0604020202020204" pitchFamily="34" charset="0"/>
                <a:ea typeface="SimSun" panose="02010600030101010101" pitchFamily="2" charset="-122"/>
                <a:cs typeface="Times New Roman" panose="02020603050405020304" pitchFamily="18" charset="0"/>
              </a:rPr>
              <a:t>:</a:t>
            </a:r>
            <a:endParaRPr lang="es-CO" sz="1600" dirty="0" smtClean="0">
              <a:latin typeface="Calibri" panose="020F0502020204030204" pitchFamily="34" charset="0"/>
              <a:ea typeface="SimSun" panose="02010600030101010101" pitchFamily="2" charset="-122"/>
              <a:cs typeface="Times New Roman" panose="02020603050405020304" pitchFamily="18" charset="0"/>
            </a:endParaRPr>
          </a:p>
          <a:p>
            <a:pPr lvl="0" algn="just">
              <a:lnSpc>
                <a:spcPct val="107000"/>
              </a:lnSpc>
              <a:spcAft>
                <a:spcPts val="0"/>
              </a:spcAft>
            </a:pPr>
            <a:r>
              <a:rPr lang="es-CO" dirty="0" smtClean="0">
                <a:latin typeface="Arial" panose="020B0604020202020204" pitchFamily="34" charset="0"/>
                <a:ea typeface="SimSun" panose="02010600030101010101" pitchFamily="2" charset="-122"/>
                <a:cs typeface="Times New Roman" panose="02020603050405020304" pitchFamily="18" charset="0"/>
              </a:rPr>
              <a:t>De </a:t>
            </a:r>
            <a:r>
              <a:rPr lang="es-CO" dirty="0">
                <a:latin typeface="Arial" panose="020B0604020202020204" pitchFamily="34" charset="0"/>
                <a:ea typeface="SimSun" panose="02010600030101010101" pitchFamily="2" charset="-122"/>
                <a:cs typeface="Times New Roman" panose="02020603050405020304" pitchFamily="18" charset="0"/>
              </a:rPr>
              <a:t>acuerdo a la población afiliada a Pijaos Salud EPSI se tiene la siguiente distribución por departamento: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5950589" y="3659139"/>
            <a:ext cx="5133277" cy="2115495"/>
          </a:xfrm>
          <a:prstGeom prst="rect">
            <a:avLst/>
          </a:prstGeom>
        </p:spPr>
      </p:pic>
    </p:spTree>
    <p:extLst>
      <p:ext uri="{BB962C8B-B14F-4D97-AF65-F5344CB8AC3E}">
        <p14:creationId xmlns:p14="http://schemas.microsoft.com/office/powerpoint/2010/main" val="29078863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100" y="609601"/>
            <a:ext cx="10345512" cy="2133600"/>
          </a:xfrm>
        </p:spPr>
        <p:txBody>
          <a:bodyPr>
            <a:normAutofit fontScale="90000"/>
          </a:bodyPr>
          <a:lstStyle/>
          <a:p>
            <a:pPr lvl="0"/>
            <a:r>
              <a:rPr lang="es-CO" b="1" dirty="0"/>
              <a:t> </a:t>
            </a:r>
            <a:r>
              <a:rPr lang="es-CO" b="1" dirty="0" smtClean="0"/>
              <a:t/>
            </a:r>
            <a:br>
              <a:rPr lang="es-CO" b="1" dirty="0" smtClean="0"/>
            </a:br>
            <a:r>
              <a:rPr lang="es-CO" b="1" dirty="0" smtClean="0"/>
              <a:t/>
            </a:r>
            <a:br>
              <a:rPr lang="es-CO" b="1" dirty="0" smtClean="0"/>
            </a:br>
            <a:r>
              <a:rPr lang="es-CO" sz="1800" b="1" dirty="0" smtClean="0">
                <a:solidFill>
                  <a:srgbClr val="0070C0"/>
                </a:solidFill>
              </a:rPr>
              <a:t>ESTADISTICA </a:t>
            </a:r>
            <a:r>
              <a:rPr lang="es-CO" sz="1800" b="1" dirty="0">
                <a:solidFill>
                  <a:srgbClr val="0070C0"/>
                </a:solidFill>
              </a:rPr>
              <a:t>GRUPOS POBLACIONALES:</a:t>
            </a:r>
            <a:r>
              <a:rPr lang="es-CO" sz="1800" dirty="0">
                <a:solidFill>
                  <a:srgbClr val="0070C0"/>
                </a:solidFill>
              </a:rPr>
              <a:t/>
            </a:r>
            <a:br>
              <a:rPr lang="es-CO" sz="1800" dirty="0">
                <a:solidFill>
                  <a:srgbClr val="0070C0"/>
                </a:solidFill>
              </a:rPr>
            </a:br>
            <a:r>
              <a:rPr lang="es-CO" sz="2000" dirty="0" smtClean="0"/>
              <a:t>En </a:t>
            </a:r>
            <a:r>
              <a:rPr lang="es-CO" sz="2000" dirty="0"/>
              <a:t>cumplimiento de la ley 691 de 2001 y lo reglamentado en el decreto 4127 de 2005, las EPS Indígenas deben cumplir como Mínimo con el 60% de población Indígena, al corte del año 2022 se cerró con los siguientes </a:t>
            </a:r>
            <a:r>
              <a:rPr lang="es-CO" sz="2000" dirty="0" smtClean="0"/>
              <a:t>datos</a:t>
            </a:r>
            <a:r>
              <a:rPr lang="es-CO" sz="1800" dirty="0"/>
              <a:t>:</a:t>
            </a:r>
            <a:r>
              <a:rPr lang="es-CO" dirty="0"/>
              <a:t/>
            </a:r>
            <a:br>
              <a:rPr lang="es-CO" dirty="0"/>
            </a:br>
            <a:endParaRPr lang="es-CO" dirty="0"/>
          </a:p>
        </p:txBody>
      </p:sp>
      <p:pic>
        <p:nvPicPr>
          <p:cNvPr id="4" name="Imagen 3"/>
          <p:cNvPicPr>
            <a:picLocks noChangeAspect="1"/>
          </p:cNvPicPr>
          <p:nvPr/>
        </p:nvPicPr>
        <p:blipFill>
          <a:blip r:embed="rId2"/>
          <a:stretch>
            <a:fillRect/>
          </a:stretch>
        </p:blipFill>
        <p:spPr>
          <a:xfrm>
            <a:off x="2704564" y="2743201"/>
            <a:ext cx="7379594" cy="3166709"/>
          </a:xfrm>
          <a:prstGeom prst="rect">
            <a:avLst/>
          </a:prstGeom>
        </p:spPr>
      </p:pic>
    </p:spTree>
    <p:extLst>
      <p:ext uri="{BB962C8B-B14F-4D97-AF65-F5344CB8AC3E}">
        <p14:creationId xmlns:p14="http://schemas.microsoft.com/office/powerpoint/2010/main" val="10136472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496" y="609600"/>
            <a:ext cx="9856115" cy="3117040"/>
          </a:xfrm>
        </p:spPr>
        <p:txBody>
          <a:bodyPr>
            <a:normAutofit/>
          </a:bodyPr>
          <a:lstStyle/>
          <a:p>
            <a:pPr lvl="0"/>
            <a:r>
              <a:rPr lang="es-CO" sz="1600" b="1" dirty="0">
                <a:solidFill>
                  <a:srgbClr val="0070C0"/>
                </a:solidFill>
              </a:rPr>
              <a:t>PORTABILIDAD DE AFILIADOS:</a:t>
            </a:r>
            <a:r>
              <a:rPr lang="es-CO" sz="1600" dirty="0">
                <a:solidFill>
                  <a:srgbClr val="0070C0"/>
                </a:solidFill>
              </a:rPr>
              <a:t/>
            </a:r>
            <a:br>
              <a:rPr lang="es-CO" sz="1600" dirty="0">
                <a:solidFill>
                  <a:srgbClr val="0070C0"/>
                </a:solidFill>
              </a:rPr>
            </a:br>
            <a:r>
              <a:rPr lang="es-CO" sz="1800" dirty="0" smtClean="0">
                <a:solidFill>
                  <a:schemeClr val="tx1"/>
                </a:solidFill>
              </a:rPr>
              <a:t>En </a:t>
            </a:r>
            <a:r>
              <a:rPr lang="es-CO" sz="1800" dirty="0">
                <a:solidFill>
                  <a:schemeClr val="tx1"/>
                </a:solidFill>
              </a:rPr>
              <a:t>la vigencia 2022 los procesos relacionados con portabilidad de afiliados tuvieron un aumento, debido a temas de desplazamiento en los casos de población embera hacia la ciudad de Bogotá y de personas que requerían tratamientos médicos y solicitaron portabilidad en otras ciudades del país.</a:t>
            </a:r>
            <a:br>
              <a:rPr lang="es-CO" sz="1800" dirty="0">
                <a:solidFill>
                  <a:schemeClr val="tx1"/>
                </a:solidFill>
              </a:rPr>
            </a:br>
            <a:r>
              <a:rPr lang="es-CO" sz="1800" dirty="0">
                <a:solidFill>
                  <a:schemeClr val="tx1"/>
                </a:solidFill>
              </a:rPr>
              <a:t> </a:t>
            </a:r>
            <a:br>
              <a:rPr lang="es-CO" sz="1800" dirty="0">
                <a:solidFill>
                  <a:schemeClr val="tx1"/>
                </a:solidFill>
              </a:rPr>
            </a:br>
            <a:r>
              <a:rPr lang="es-CO" sz="1800" dirty="0">
                <a:solidFill>
                  <a:schemeClr val="tx1"/>
                </a:solidFill>
              </a:rPr>
              <a:t>Al cierre de la vigencia 2022 se tenían 384 portabilidades cuyas fechas de vencimiento están para el año 2023 distribuidas de la siguiente manera:</a:t>
            </a:r>
            <a:br>
              <a:rPr lang="es-CO" sz="1800" dirty="0">
                <a:solidFill>
                  <a:schemeClr val="tx1"/>
                </a:solidFill>
              </a:rPr>
            </a:br>
            <a:endParaRPr lang="es-CO" sz="1800" dirty="0">
              <a:solidFill>
                <a:schemeClr val="tx1"/>
              </a:solidFill>
            </a:endParaRPr>
          </a:p>
        </p:txBody>
      </p:sp>
      <p:pic>
        <p:nvPicPr>
          <p:cNvPr id="4" name="Imagen 3"/>
          <p:cNvPicPr>
            <a:picLocks noChangeAspect="1"/>
          </p:cNvPicPr>
          <p:nvPr/>
        </p:nvPicPr>
        <p:blipFill>
          <a:blip r:embed="rId2"/>
          <a:stretch>
            <a:fillRect/>
          </a:stretch>
        </p:blipFill>
        <p:spPr>
          <a:xfrm>
            <a:off x="2704564" y="3726640"/>
            <a:ext cx="7495504" cy="2331330"/>
          </a:xfrm>
          <a:prstGeom prst="rect">
            <a:avLst/>
          </a:prstGeom>
        </p:spPr>
      </p:pic>
    </p:spTree>
    <p:extLst>
      <p:ext uri="{BB962C8B-B14F-4D97-AF65-F5344CB8AC3E}">
        <p14:creationId xmlns:p14="http://schemas.microsoft.com/office/powerpoint/2010/main" val="2879566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2586" y="609600"/>
            <a:ext cx="9972025" cy="652530"/>
          </a:xfrm>
        </p:spPr>
        <p:txBody>
          <a:bodyPr>
            <a:normAutofit/>
          </a:bodyPr>
          <a:lstStyle/>
          <a:p>
            <a:r>
              <a:rPr lang="es-MX" sz="2000" b="1" dirty="0">
                <a:solidFill>
                  <a:srgbClr val="0070C0"/>
                </a:solidFill>
              </a:rPr>
              <a:t>AREA </a:t>
            </a:r>
            <a:r>
              <a:rPr lang="es-MX" sz="2000" b="1" dirty="0" smtClean="0">
                <a:solidFill>
                  <a:srgbClr val="0070C0"/>
                </a:solidFill>
              </a:rPr>
              <a:t>CONTABLE Y FINANCIERA</a:t>
            </a:r>
            <a:endParaRPr lang="es-CO" sz="2000" dirty="0"/>
          </a:p>
        </p:txBody>
      </p:sp>
      <p:sp>
        <p:nvSpPr>
          <p:cNvPr id="3" name="Marcador de texto 2"/>
          <p:cNvSpPr>
            <a:spLocks noGrp="1"/>
          </p:cNvSpPr>
          <p:nvPr>
            <p:ph type="body" idx="1"/>
          </p:nvPr>
        </p:nvSpPr>
        <p:spPr>
          <a:xfrm>
            <a:off x="1532586" y="425003"/>
            <a:ext cx="8915399" cy="3992451"/>
          </a:xfrm>
        </p:spPr>
        <p:txBody>
          <a:bodyPr>
            <a:normAutofit/>
          </a:bodyPr>
          <a:lstStyle/>
          <a:p>
            <a:pPr lvl="0" algn="just"/>
            <a:r>
              <a:rPr lang="es-CO" sz="1900" dirty="0"/>
              <a:t>La ejecución del estado de situación financiera dio como resultado una disminución del activo respecto al año 2021 en un 23%  en cuanto a los pasivos aumentaron respecto al año 2021 en más del 32% y respecto al patrimonio negativo tuvo un incremento del 43% como se muestra a continuación: </a:t>
            </a:r>
          </a:p>
          <a:p>
            <a:r>
              <a:rPr lang="es-CO" dirty="0"/>
              <a:t> </a:t>
            </a:r>
          </a:p>
          <a:p>
            <a:endParaRPr lang="es-CO" dirty="0"/>
          </a:p>
        </p:txBody>
      </p:sp>
      <p:graphicFrame>
        <p:nvGraphicFramePr>
          <p:cNvPr id="6" name="Objeto 5"/>
          <p:cNvGraphicFramePr>
            <a:graphicFrameLocks noChangeAspect="1"/>
          </p:cNvGraphicFramePr>
          <p:nvPr>
            <p:extLst>
              <p:ext uri="{D42A27DB-BD31-4B8C-83A1-F6EECF244321}">
                <p14:modId xmlns:p14="http://schemas.microsoft.com/office/powerpoint/2010/main" val="1711573572"/>
              </p:ext>
            </p:extLst>
          </p:nvPr>
        </p:nvGraphicFramePr>
        <p:xfrm>
          <a:off x="1700011" y="3305969"/>
          <a:ext cx="9144000" cy="2222969"/>
        </p:xfrm>
        <a:graphic>
          <a:graphicData uri="http://schemas.openxmlformats.org/presentationml/2006/ole">
            <mc:AlternateContent xmlns:mc="http://schemas.openxmlformats.org/markup-compatibility/2006">
              <mc:Choice xmlns:v="urn:schemas-microsoft-com:vml" Requires="v">
                <p:oleObj spid="_x0000_s1028" name="Documento" r:id="rId4" imgW="5623788" imgH="946927" progId="Word.Document.12">
                  <p:embed/>
                </p:oleObj>
              </mc:Choice>
              <mc:Fallback>
                <p:oleObj name="Documento" r:id="rId4" imgW="5623788" imgH="946927" progId="Word.Document.12">
                  <p:embed/>
                  <p:pic>
                    <p:nvPicPr>
                      <p:cNvPr id="0" name=""/>
                      <p:cNvPicPr/>
                      <p:nvPr/>
                    </p:nvPicPr>
                    <p:blipFill>
                      <a:blip r:embed="rId5"/>
                      <a:stretch>
                        <a:fillRect/>
                      </a:stretch>
                    </p:blipFill>
                    <p:spPr>
                      <a:xfrm>
                        <a:off x="1700011" y="3305969"/>
                        <a:ext cx="9144000" cy="2222969"/>
                      </a:xfrm>
                      <a:prstGeom prst="rect">
                        <a:avLst/>
                      </a:prstGeom>
                    </p:spPr>
                  </p:pic>
                </p:oleObj>
              </mc:Fallback>
            </mc:AlternateContent>
          </a:graphicData>
        </a:graphic>
      </p:graphicFrame>
    </p:spTree>
    <p:extLst>
      <p:ext uri="{BB962C8B-B14F-4D97-AF65-F5344CB8AC3E}">
        <p14:creationId xmlns:p14="http://schemas.microsoft.com/office/powerpoint/2010/main" val="59876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67801" y="1248186"/>
            <a:ext cx="10507275" cy="5391938"/>
          </a:xfrm>
          <a:prstGeom prst="rect">
            <a:avLst/>
          </a:prstGeom>
        </p:spPr>
      </p:pic>
    </p:spTree>
    <p:extLst>
      <p:ext uri="{BB962C8B-B14F-4D97-AF65-F5344CB8AC3E}">
        <p14:creationId xmlns:p14="http://schemas.microsoft.com/office/powerpoint/2010/main" val="19552053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89212" y="443162"/>
            <a:ext cx="7520703" cy="2815193"/>
          </a:xfrm>
          <a:prstGeom prst="rect">
            <a:avLst/>
          </a:prstGeom>
        </p:spPr>
      </p:pic>
      <p:sp>
        <p:nvSpPr>
          <p:cNvPr id="3" name="Marcador de texto 2"/>
          <p:cNvSpPr>
            <a:spLocks noGrp="1"/>
          </p:cNvSpPr>
          <p:nvPr>
            <p:ph type="body" idx="1"/>
          </p:nvPr>
        </p:nvSpPr>
        <p:spPr>
          <a:xfrm>
            <a:off x="1635618" y="3753385"/>
            <a:ext cx="9868994" cy="2156525"/>
          </a:xfrm>
        </p:spPr>
        <p:txBody>
          <a:bodyPr>
            <a:normAutofit/>
          </a:bodyPr>
          <a:lstStyle/>
          <a:p>
            <a:pPr algn="just"/>
            <a:r>
              <a:rPr lang="es-CO" dirty="0" smtClean="0"/>
              <a:t>año 2021-2022:</a:t>
            </a:r>
            <a:r>
              <a:rPr lang="es-CO" dirty="0"/>
              <a:t>Durante el año 2022 se ejecutaron los gastos de administración a la suma </a:t>
            </a:r>
            <a:r>
              <a:rPr lang="es-CO" dirty="0" smtClean="0"/>
              <a:t>de $</a:t>
            </a:r>
            <a:r>
              <a:rPr lang="es-CO" b="1" dirty="0" smtClean="0"/>
              <a:t> </a:t>
            </a:r>
            <a:r>
              <a:rPr lang="es-CO" b="1" dirty="0"/>
              <a:t>5.458.354.264,00 </a:t>
            </a:r>
            <a:r>
              <a:rPr lang="es-CO" dirty="0" smtClean="0"/>
              <a:t>en </a:t>
            </a:r>
            <a:r>
              <a:rPr lang="es-CO" dirty="0"/>
              <a:t>comparación con el  Año 2021  que fue de $ </a:t>
            </a:r>
            <a:r>
              <a:rPr lang="es-CO" b="1" dirty="0"/>
              <a:t>4.768.845.049,00 </a:t>
            </a:r>
            <a:r>
              <a:rPr lang="es-CO" dirty="0"/>
              <a:t>con una variación del 14% respecto Al año anterior. Igualmente se evidencia una ejecución del gasto administrativo frente al ingreso del </a:t>
            </a:r>
            <a:r>
              <a:rPr lang="es-CO" b="1" dirty="0"/>
              <a:t>3.51%</a:t>
            </a:r>
            <a:r>
              <a:rPr lang="es-CO" dirty="0"/>
              <a:t> para el año 2022 es decir está dentro de los límites permitidos para la ejecución del gasto administrativo de las EPS del régimen subsidiado el cual es del </a:t>
            </a:r>
            <a:r>
              <a:rPr lang="es-CO" b="1" dirty="0"/>
              <a:t>8%</a:t>
            </a:r>
            <a:r>
              <a:rPr lang="es-CO" dirty="0"/>
              <a:t>. A continuación variación gasto administrativo </a:t>
            </a:r>
          </a:p>
          <a:p>
            <a:endParaRPr lang="es-CO" dirty="0"/>
          </a:p>
        </p:txBody>
      </p:sp>
    </p:spTree>
    <p:extLst>
      <p:ext uri="{BB962C8B-B14F-4D97-AF65-F5344CB8AC3E}">
        <p14:creationId xmlns:p14="http://schemas.microsoft.com/office/powerpoint/2010/main" val="8209845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854558" y="1107584"/>
            <a:ext cx="9040969" cy="2408348"/>
          </a:xfrm>
          <a:prstGeom prst="rect">
            <a:avLst/>
          </a:prstGeom>
        </p:spPr>
      </p:pic>
      <p:pic>
        <p:nvPicPr>
          <p:cNvPr id="6" name="Imagen 5"/>
          <p:cNvPicPr>
            <a:picLocks noChangeAspect="1"/>
          </p:cNvPicPr>
          <p:nvPr/>
        </p:nvPicPr>
        <p:blipFill>
          <a:blip r:embed="rId3"/>
          <a:stretch>
            <a:fillRect/>
          </a:stretch>
        </p:blipFill>
        <p:spPr>
          <a:xfrm>
            <a:off x="2704563" y="4407566"/>
            <a:ext cx="7572778" cy="834136"/>
          </a:xfrm>
          <a:prstGeom prst="rect">
            <a:avLst/>
          </a:prstGeom>
        </p:spPr>
      </p:pic>
    </p:spTree>
    <p:extLst>
      <p:ext uri="{BB962C8B-B14F-4D97-AF65-F5344CB8AC3E}">
        <p14:creationId xmlns:p14="http://schemas.microsoft.com/office/powerpoint/2010/main" val="33283992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1825" y="364901"/>
            <a:ext cx="10225826" cy="1979054"/>
          </a:xfrm>
        </p:spPr>
        <p:txBody>
          <a:bodyPr>
            <a:normAutofit fontScale="90000"/>
          </a:bodyPr>
          <a:lstStyle/>
          <a:p>
            <a:pPr algn="just"/>
            <a:r>
              <a:rPr lang="es-CO" sz="2000" dirty="0">
                <a:solidFill>
                  <a:schemeClr val="tx1"/>
                </a:solidFill>
              </a:rPr>
              <a:t>Para el año 2022   se ejecutaron </a:t>
            </a:r>
            <a:r>
              <a:rPr lang="es-ES" sz="2000" dirty="0">
                <a:solidFill>
                  <a:schemeClr val="tx1"/>
                </a:solidFill>
              </a:rPr>
              <a:t>Los ingresos Operacionales por el régimen subsidiado y contributivo  durante el año 2022 ascendieron a </a:t>
            </a:r>
            <a:r>
              <a:rPr lang="es-ES" sz="2000" b="1" dirty="0">
                <a:solidFill>
                  <a:schemeClr val="tx1"/>
                </a:solidFill>
              </a:rPr>
              <a:t>$ 155.808.424.714 </a:t>
            </a:r>
            <a:r>
              <a:rPr lang="es-CO" sz="2000" dirty="0">
                <a:solidFill>
                  <a:schemeClr val="tx1"/>
                </a:solidFill>
              </a:rPr>
              <a:t>Respecto al año 2021 </a:t>
            </a:r>
            <a:r>
              <a:rPr lang="es-ES" sz="2000" b="1" dirty="0">
                <a:solidFill>
                  <a:schemeClr val="tx1"/>
                </a:solidFill>
              </a:rPr>
              <a:t>$122.868.262.611,oo</a:t>
            </a:r>
            <a:r>
              <a:rPr lang="es-CO" sz="2000" dirty="0">
                <a:solidFill>
                  <a:schemeClr val="tx1"/>
                </a:solidFill>
              </a:rPr>
              <a:t>  evidenciando un  aumento del ingreso operacional para el año 2022 del  </a:t>
            </a:r>
            <a:r>
              <a:rPr lang="es-CO" sz="2000" b="1" dirty="0">
                <a:solidFill>
                  <a:schemeClr val="tx1"/>
                </a:solidFill>
              </a:rPr>
              <a:t>26%</a:t>
            </a:r>
            <a:r>
              <a:rPr lang="es-CO" sz="2000" dirty="0">
                <a:solidFill>
                  <a:schemeClr val="tx1"/>
                </a:solidFill>
              </a:rPr>
              <a:t>. Como se muestra </a:t>
            </a:r>
            <a:r>
              <a:rPr lang="es-CO" sz="2000" dirty="0" smtClean="0">
                <a:solidFill>
                  <a:schemeClr val="tx1"/>
                </a:solidFill>
              </a:rPr>
              <a:t>a continuación</a:t>
            </a:r>
            <a:r>
              <a:rPr lang="es-CO" sz="2000" dirty="0">
                <a:solidFill>
                  <a:schemeClr val="tx1"/>
                </a:solidFill>
              </a:rPr>
              <a:t>:</a:t>
            </a:r>
            <a:r>
              <a:rPr lang="es-CO" dirty="0"/>
              <a:t/>
            </a:r>
            <a:br>
              <a:rPr lang="es-CO" dirty="0"/>
            </a:br>
            <a:endParaRPr lang="es-CO" dirty="0"/>
          </a:p>
        </p:txBody>
      </p:sp>
      <p:pic>
        <p:nvPicPr>
          <p:cNvPr id="4" name="Imagen 3"/>
          <p:cNvPicPr>
            <a:picLocks noChangeAspect="1"/>
          </p:cNvPicPr>
          <p:nvPr/>
        </p:nvPicPr>
        <p:blipFill>
          <a:blip r:embed="rId2"/>
          <a:stretch>
            <a:fillRect/>
          </a:stretch>
        </p:blipFill>
        <p:spPr>
          <a:xfrm>
            <a:off x="1764407" y="2021984"/>
            <a:ext cx="9543244" cy="708338"/>
          </a:xfrm>
          <a:prstGeom prst="rect">
            <a:avLst/>
          </a:prstGeom>
        </p:spPr>
      </p:pic>
      <p:pic>
        <p:nvPicPr>
          <p:cNvPr id="5" name="Imagen 4"/>
          <p:cNvPicPr>
            <a:picLocks noChangeAspect="1"/>
          </p:cNvPicPr>
          <p:nvPr/>
        </p:nvPicPr>
        <p:blipFill>
          <a:blip r:embed="rId3"/>
          <a:stretch>
            <a:fillRect/>
          </a:stretch>
        </p:blipFill>
        <p:spPr>
          <a:xfrm>
            <a:off x="2099257" y="3493618"/>
            <a:ext cx="8384146" cy="2755631"/>
          </a:xfrm>
          <a:prstGeom prst="rect">
            <a:avLst/>
          </a:prstGeom>
        </p:spPr>
      </p:pic>
    </p:spTree>
    <p:extLst>
      <p:ext uri="{BB962C8B-B14F-4D97-AF65-F5344CB8AC3E}">
        <p14:creationId xmlns:p14="http://schemas.microsoft.com/office/powerpoint/2010/main" val="13242906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2282" y="609600"/>
            <a:ext cx="9981126" cy="1232079"/>
          </a:xfrm>
        </p:spPr>
        <p:txBody>
          <a:bodyPr>
            <a:normAutofit fontScale="90000"/>
          </a:bodyPr>
          <a:lstStyle/>
          <a:p>
            <a:pPr algn="just">
              <a:lnSpc>
                <a:spcPct val="107000"/>
              </a:lnSpc>
              <a:spcAft>
                <a:spcPts val="800"/>
              </a:spcAft>
            </a:pPr>
            <a:r>
              <a:rPr lang="es-ES" sz="1800" dirty="0">
                <a:solidFill>
                  <a:schemeClr val="tx1"/>
                </a:solidFill>
                <a:ea typeface="Times New Roman" panose="02020603050405020304" pitchFamily="18" charset="0"/>
                <a:cs typeface="Times New Roman" panose="02020603050405020304" pitchFamily="18" charset="0"/>
              </a:rPr>
              <a:t>Los costos operacionales del año 2021 fueron de </a:t>
            </a:r>
            <a:r>
              <a:rPr lang="es-ES" sz="1800" b="1" dirty="0">
                <a:solidFill>
                  <a:schemeClr val="tx1"/>
                </a:solidFill>
                <a:ea typeface="Times New Roman" panose="02020603050405020304" pitchFamily="18" charset="0"/>
                <a:cs typeface="Times New Roman" panose="02020603050405020304" pitchFamily="18" charset="0"/>
              </a:rPr>
              <a:t>$121.533.847.193.</a:t>
            </a:r>
            <a:r>
              <a:rPr lang="es-ES" sz="1800" dirty="0">
                <a:solidFill>
                  <a:schemeClr val="tx1"/>
                </a:solidFill>
                <a:ea typeface="Times New Roman" panose="02020603050405020304" pitchFamily="18" charset="0"/>
                <a:cs typeface="Times New Roman" panose="02020603050405020304" pitchFamily="18" charset="0"/>
              </a:rPr>
              <a:t>oo</a:t>
            </a:r>
            <a:r>
              <a:rPr lang="es-CO" sz="1800" dirty="0">
                <a:solidFill>
                  <a:schemeClr val="tx1"/>
                </a:solidFill>
                <a:ea typeface="Times New Roman" panose="02020603050405020304" pitchFamily="18" charset="0"/>
                <a:cs typeface="Times New Roman" panose="02020603050405020304" pitchFamily="18" charset="0"/>
              </a:rPr>
              <a:t> y para el año  2022 fueron de </a:t>
            </a:r>
            <a:r>
              <a:rPr lang="es-CO" sz="1800" b="1" dirty="0">
                <a:solidFill>
                  <a:schemeClr val="tx1"/>
                </a:solidFill>
                <a:ea typeface="Times New Roman" panose="02020603050405020304" pitchFamily="18" charset="0"/>
                <a:cs typeface="Times New Roman" panose="02020603050405020304" pitchFamily="18" charset="0"/>
              </a:rPr>
              <a:t>$ 159.492.393.571</a:t>
            </a:r>
            <a:r>
              <a:rPr lang="es-CO" sz="1800" dirty="0">
                <a:solidFill>
                  <a:schemeClr val="tx1"/>
                </a:solidFill>
                <a:ea typeface="Times New Roman" panose="02020603050405020304" pitchFamily="18" charset="0"/>
                <a:cs typeface="Times New Roman" panose="02020603050405020304" pitchFamily="18" charset="0"/>
              </a:rPr>
              <a:t>  Aumentando el costo en un </a:t>
            </a:r>
            <a:r>
              <a:rPr lang="es-CO" sz="1800" b="1" dirty="0">
                <a:solidFill>
                  <a:schemeClr val="tx1"/>
                </a:solidFill>
                <a:ea typeface="Times New Roman" panose="02020603050405020304" pitchFamily="18" charset="0"/>
                <a:cs typeface="Times New Roman" panose="02020603050405020304" pitchFamily="18" charset="0"/>
              </a:rPr>
              <a:t>31 </a:t>
            </a:r>
            <a:r>
              <a:rPr lang="es-CO" sz="1800" dirty="0">
                <a:solidFill>
                  <a:schemeClr val="tx1"/>
                </a:solidFill>
                <a:ea typeface="Times New Roman" panose="02020603050405020304" pitchFamily="18" charset="0"/>
                <a:cs typeface="Times New Roman" panose="02020603050405020304" pitchFamily="18" charset="0"/>
              </a:rPr>
              <a:t>%. Respecto al año inmediatamente anterior.</a:t>
            </a:r>
            <a:r>
              <a:rPr lang="es-CO" sz="1800" dirty="0">
                <a:solidFill>
                  <a:schemeClr val="tx1"/>
                </a:solidFill>
                <a:ea typeface="Calibri" panose="020F0502020204030204" pitchFamily="34" charset="0"/>
                <a:cs typeface="Times New Roman" panose="02020603050405020304" pitchFamily="18" charset="0"/>
              </a:rPr>
              <a:t/>
            </a:r>
            <a:br>
              <a:rPr lang="es-CO" sz="1800" dirty="0">
                <a:solidFill>
                  <a:schemeClr val="tx1"/>
                </a:solidFill>
                <a:ea typeface="Calibri" panose="020F0502020204030204" pitchFamily="34" charset="0"/>
                <a:cs typeface="Times New Roman" panose="02020603050405020304" pitchFamily="18" charset="0"/>
              </a:rPr>
            </a:br>
            <a:endParaRPr lang="es-CO" sz="1800"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70468" y="1959324"/>
            <a:ext cx="8590207" cy="899786"/>
          </a:xfrm>
          <a:prstGeom prst="rect">
            <a:avLst/>
          </a:prstGeom>
          <a:noFill/>
          <a:ln>
            <a:noFill/>
          </a:ln>
        </p:spPr>
      </p:pic>
      <p:pic>
        <p:nvPicPr>
          <p:cNvPr id="5" name="Imagen 4"/>
          <p:cNvPicPr>
            <a:picLocks noChangeAspect="1"/>
          </p:cNvPicPr>
          <p:nvPr/>
        </p:nvPicPr>
        <p:blipFill>
          <a:blip r:embed="rId3"/>
          <a:stretch>
            <a:fillRect/>
          </a:stretch>
        </p:blipFill>
        <p:spPr>
          <a:xfrm>
            <a:off x="2073498" y="3456811"/>
            <a:ext cx="8384145" cy="2660654"/>
          </a:xfrm>
          <a:prstGeom prst="rect">
            <a:avLst/>
          </a:prstGeom>
        </p:spPr>
      </p:pic>
    </p:spTree>
    <p:extLst>
      <p:ext uri="{BB962C8B-B14F-4D97-AF65-F5344CB8AC3E}">
        <p14:creationId xmlns:p14="http://schemas.microsoft.com/office/powerpoint/2010/main" val="7492128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1069" y="695458"/>
            <a:ext cx="10354615" cy="888643"/>
          </a:xfrm>
        </p:spPr>
        <p:txBody>
          <a:bodyPr>
            <a:normAutofit fontScale="90000"/>
          </a:bodyPr>
          <a:lstStyle/>
          <a:p>
            <a:pPr algn="just"/>
            <a:r>
              <a:rPr lang="es-ES" sz="2000" dirty="0">
                <a:solidFill>
                  <a:schemeClr val="tx1"/>
                </a:solidFill>
              </a:rPr>
              <a:t>En cuanto a la totalidad de los ingresos para el año 2022 fueron de</a:t>
            </a:r>
            <a:r>
              <a:rPr lang="es-ES" sz="2000" b="1" dirty="0">
                <a:solidFill>
                  <a:schemeClr val="tx1"/>
                </a:solidFill>
              </a:rPr>
              <a:t> $ 159.833.299.000 </a:t>
            </a:r>
            <a:r>
              <a:rPr lang="es-ES" sz="2000" dirty="0">
                <a:solidFill>
                  <a:schemeClr val="tx1"/>
                </a:solidFill>
              </a:rPr>
              <a:t>frente al año 2021 </a:t>
            </a:r>
            <a:r>
              <a:rPr lang="es-ES" sz="2000" b="1" dirty="0">
                <a:solidFill>
                  <a:schemeClr val="tx1"/>
                </a:solidFill>
              </a:rPr>
              <a:t>$138.096.447.295 </a:t>
            </a:r>
            <a:r>
              <a:rPr lang="es-ES" sz="2000" dirty="0">
                <a:solidFill>
                  <a:schemeClr val="tx1"/>
                </a:solidFill>
              </a:rPr>
              <a:t> .incrementando así en un  </a:t>
            </a:r>
            <a:r>
              <a:rPr lang="es-ES" sz="2000" b="1" dirty="0">
                <a:solidFill>
                  <a:schemeClr val="tx1"/>
                </a:solidFill>
              </a:rPr>
              <a:t>16%</a:t>
            </a:r>
            <a:r>
              <a:rPr lang="es-ES" sz="2000" dirty="0">
                <a:solidFill>
                  <a:schemeClr val="tx1"/>
                </a:solidFill>
              </a:rPr>
              <a:t>.respecto al año </a:t>
            </a:r>
            <a:r>
              <a:rPr lang="es-ES" sz="1800" dirty="0">
                <a:solidFill>
                  <a:schemeClr val="tx1"/>
                </a:solidFill>
              </a:rPr>
              <a:t>anterio</a:t>
            </a:r>
            <a:r>
              <a:rPr lang="es-ES" sz="1800" dirty="0"/>
              <a:t>r.</a:t>
            </a:r>
            <a:r>
              <a:rPr lang="es-CO" dirty="0"/>
              <a:t/>
            </a:r>
            <a:br>
              <a:rPr lang="es-CO" dirty="0"/>
            </a:br>
            <a:endParaRPr lang="es-CO" dirty="0"/>
          </a:p>
        </p:txBody>
      </p:sp>
      <p:pic>
        <p:nvPicPr>
          <p:cNvPr id="6" name="Imagen 5"/>
          <p:cNvPicPr>
            <a:picLocks noChangeAspect="1"/>
          </p:cNvPicPr>
          <p:nvPr/>
        </p:nvPicPr>
        <p:blipFill>
          <a:blip r:embed="rId2"/>
          <a:stretch>
            <a:fillRect/>
          </a:stretch>
        </p:blipFill>
        <p:spPr>
          <a:xfrm>
            <a:off x="2589212" y="3851026"/>
            <a:ext cx="8151768" cy="2761727"/>
          </a:xfrm>
          <a:prstGeom prst="rect">
            <a:avLst/>
          </a:prstGeom>
        </p:spPr>
      </p:pic>
      <p:pic>
        <p:nvPicPr>
          <p:cNvPr id="4" name="Imagen 3"/>
          <p:cNvPicPr>
            <a:picLocks noChangeAspect="1"/>
          </p:cNvPicPr>
          <p:nvPr/>
        </p:nvPicPr>
        <p:blipFill>
          <a:blip r:embed="rId3"/>
          <a:stretch>
            <a:fillRect/>
          </a:stretch>
        </p:blipFill>
        <p:spPr>
          <a:xfrm>
            <a:off x="1931830" y="1584101"/>
            <a:ext cx="9453092" cy="840575"/>
          </a:xfrm>
          <a:prstGeom prst="rect">
            <a:avLst/>
          </a:prstGeom>
        </p:spPr>
      </p:pic>
      <p:sp>
        <p:nvSpPr>
          <p:cNvPr id="5" name="Rectángulo 4"/>
          <p:cNvSpPr/>
          <p:nvPr/>
        </p:nvSpPr>
        <p:spPr>
          <a:xfrm>
            <a:off x="1481070" y="2650697"/>
            <a:ext cx="10122796" cy="1200329"/>
          </a:xfrm>
          <a:prstGeom prst="rect">
            <a:avLst/>
          </a:prstGeom>
        </p:spPr>
        <p:txBody>
          <a:bodyPr wrap="square">
            <a:spAutoFit/>
          </a:bodyPr>
          <a:lstStyle/>
          <a:p>
            <a:pPr lvl="0" algn="just"/>
            <a:r>
              <a:rPr lang="es-CO" dirty="0">
                <a:latin typeface="+mj-lt"/>
                <a:ea typeface="Times New Roman" panose="02020603050405020304" pitchFamily="18" charset="0"/>
              </a:rPr>
              <a:t>La ejecución del costo en salud  para el año 2022 fue de </a:t>
            </a:r>
            <a:r>
              <a:rPr lang="es-CO" b="1" dirty="0">
                <a:latin typeface="+mj-lt"/>
                <a:ea typeface="Times New Roman" panose="02020603050405020304" pitchFamily="18" charset="0"/>
              </a:rPr>
              <a:t>$ 159.492.393.571 </a:t>
            </a:r>
            <a:r>
              <a:rPr lang="es-CO" dirty="0">
                <a:latin typeface="+mj-lt"/>
                <a:ea typeface="Times New Roman" panose="02020603050405020304" pitchFamily="18" charset="0"/>
              </a:rPr>
              <a:t>Respecto al ingreso operacional</a:t>
            </a:r>
            <a:r>
              <a:rPr lang="es-CO" b="1" dirty="0">
                <a:latin typeface="+mj-lt"/>
                <a:ea typeface="Times New Roman" panose="02020603050405020304" pitchFamily="18" charset="0"/>
              </a:rPr>
              <a:t> $ 155.808.424.714 </a:t>
            </a:r>
            <a:r>
              <a:rPr lang="es-CO" dirty="0">
                <a:latin typeface="+mj-lt"/>
                <a:ea typeface="Times New Roman" panose="02020603050405020304" pitchFamily="18" charset="0"/>
              </a:rPr>
              <a:t>representando una ejecución del </a:t>
            </a:r>
            <a:r>
              <a:rPr lang="es-CO" b="1" dirty="0">
                <a:latin typeface="+mj-lt"/>
                <a:ea typeface="Times New Roman" panose="02020603050405020304" pitchFamily="18" charset="0"/>
              </a:rPr>
              <a:t>102%</a:t>
            </a:r>
            <a:r>
              <a:rPr lang="es-CO" dirty="0">
                <a:latin typeface="+mj-lt"/>
                <a:ea typeface="Times New Roman" panose="02020603050405020304" pitchFamily="18" charset="0"/>
              </a:rPr>
              <a:t> es decir una sobre ejecución del </a:t>
            </a:r>
            <a:r>
              <a:rPr lang="es-CO" b="1" dirty="0">
                <a:latin typeface="+mj-lt"/>
                <a:ea typeface="Times New Roman" panose="02020603050405020304" pitchFamily="18" charset="0"/>
              </a:rPr>
              <a:t>10%</a:t>
            </a:r>
            <a:r>
              <a:rPr lang="es-CO" dirty="0">
                <a:latin typeface="+mj-lt"/>
                <a:ea typeface="Times New Roman" panose="02020603050405020304" pitchFamily="18" charset="0"/>
              </a:rPr>
              <a:t> respecto a la norma de ejecución para el régimen subsidiado</a:t>
            </a:r>
            <a:r>
              <a:rPr lang="es-CO" dirty="0">
                <a:latin typeface="Arial" panose="020B0604020202020204" pitchFamily="34" charset="0"/>
                <a:ea typeface="Times New Roman" panose="02020603050405020304" pitchFamily="18" charset="0"/>
              </a:rPr>
              <a:t>.</a:t>
            </a:r>
            <a:endParaRPr lang="es-CO" dirty="0">
              <a:effectLst/>
            </a:endParaRPr>
          </a:p>
        </p:txBody>
      </p:sp>
    </p:spTree>
    <p:extLst>
      <p:ext uri="{BB962C8B-B14F-4D97-AF65-F5344CB8AC3E}">
        <p14:creationId xmlns:p14="http://schemas.microsoft.com/office/powerpoint/2010/main" val="2084467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3950" y="609601"/>
            <a:ext cx="10010662" cy="510861"/>
          </a:xfrm>
        </p:spPr>
        <p:txBody>
          <a:bodyPr>
            <a:normAutofit/>
          </a:bodyPr>
          <a:lstStyle/>
          <a:p>
            <a:r>
              <a:rPr lang="es-MX" sz="2000" b="1" dirty="0">
                <a:solidFill>
                  <a:srgbClr val="0070C0"/>
                </a:solidFill>
              </a:rPr>
              <a:t>SISTEMA INDÍGENA DE SALUD PROPIO E INTERCULTURAL – SISPI</a:t>
            </a:r>
            <a:endParaRPr lang="es-CO" sz="2000" b="1" dirty="0"/>
          </a:p>
        </p:txBody>
      </p:sp>
      <p:sp>
        <p:nvSpPr>
          <p:cNvPr id="3" name="Marcador de texto 2"/>
          <p:cNvSpPr>
            <a:spLocks noGrp="1"/>
          </p:cNvSpPr>
          <p:nvPr>
            <p:ph type="body" idx="1"/>
          </p:nvPr>
        </p:nvSpPr>
        <p:spPr>
          <a:xfrm>
            <a:off x="1493950" y="1339404"/>
            <a:ext cx="5679582" cy="3953814"/>
          </a:xfrm>
        </p:spPr>
        <p:txBody>
          <a:bodyPr>
            <a:normAutofit fontScale="92500" lnSpcReduction="10000"/>
          </a:bodyPr>
          <a:lstStyle/>
          <a:p>
            <a:pPr algn="just"/>
            <a:r>
              <a:rPr lang="es-CO" sz="2300" dirty="0"/>
              <a:t>Actualmente el área del SISPI actúa de acuerdo a las orientaciones de la gerencia de la EPSI, disposiciones de la Ley 691 de 2001, su decreto reglamentario 1848 de 2017 y una gestión para la aplicación de la Circular 011 de 2018 que exige a las EPS indígenas y demás estructuras propias adecuar sus procesos y protocolos a las realidades de las comunidades indígenas filiales, para el caso nuestro los pueblos indígenas afiliados  que están en los departamentos de Tolima, Meta y Risaralda. </a:t>
            </a:r>
            <a:endParaRPr lang="es-CO" dirty="0"/>
          </a:p>
        </p:txBody>
      </p:sp>
      <p:pic>
        <p:nvPicPr>
          <p:cNvPr id="4" name="Imagen 3"/>
          <p:cNvPicPr>
            <a:picLocks noChangeAspect="1"/>
          </p:cNvPicPr>
          <p:nvPr/>
        </p:nvPicPr>
        <p:blipFill>
          <a:blip r:embed="rId2"/>
          <a:stretch>
            <a:fillRect/>
          </a:stretch>
        </p:blipFill>
        <p:spPr>
          <a:xfrm>
            <a:off x="7729630" y="1539173"/>
            <a:ext cx="3513626" cy="3554276"/>
          </a:xfrm>
          <a:prstGeom prst="rect">
            <a:avLst/>
          </a:prstGeom>
        </p:spPr>
      </p:pic>
    </p:spTree>
    <p:extLst>
      <p:ext uri="{BB962C8B-B14F-4D97-AF65-F5344CB8AC3E}">
        <p14:creationId xmlns:p14="http://schemas.microsoft.com/office/powerpoint/2010/main" val="21692572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584102" y="4005330"/>
            <a:ext cx="9920510" cy="1904580"/>
          </a:xfrm>
        </p:spPr>
        <p:txBody>
          <a:bodyPr>
            <a:normAutofit/>
          </a:bodyPr>
          <a:lstStyle/>
          <a:p>
            <a:pPr algn="just"/>
            <a:r>
              <a:rPr lang="es-CO" dirty="0"/>
              <a:t>En la anterior grafica se observa que durante el año 2022 la IPS-I </a:t>
            </a:r>
            <a:r>
              <a:rPr lang="es-CO" dirty="0" err="1"/>
              <a:t>The</a:t>
            </a:r>
            <a:r>
              <a:rPr lang="es-CO" dirty="0"/>
              <a:t> Wala y sus sedes municipales como lo son: Ibagué, Chaparral, Coyaima, Natagaima, Ortega y San Antonio, se efectuaron (6.151) consultas de medicina ancestral durante el año 2022. Igualmente se evidencia los municipios con más demanda hacia el programa de medicina ancestral, se encuentra el municipio de Coyaima con (2008), seguido del municipio de Natagaima con (1499) y, finalmente el municipio de Ortega con (1058). </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580327" y="574500"/>
            <a:ext cx="5847007" cy="3152140"/>
          </a:xfrm>
          <a:prstGeom prst="rect">
            <a:avLst/>
          </a:prstGeom>
          <a:noFill/>
        </p:spPr>
      </p:pic>
    </p:spTree>
    <p:extLst>
      <p:ext uri="{BB962C8B-B14F-4D97-AF65-F5344CB8AC3E}">
        <p14:creationId xmlns:p14="http://schemas.microsoft.com/office/powerpoint/2010/main" val="39788472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7431" y="759853"/>
            <a:ext cx="10315978" cy="2949261"/>
          </a:xfrm>
        </p:spPr>
        <p:txBody>
          <a:bodyPr>
            <a:normAutofit fontScale="90000"/>
          </a:bodyPr>
          <a:lstStyle/>
          <a:p>
            <a:pPr algn="just"/>
            <a:r>
              <a:rPr lang="es-CO" sz="2000" dirty="0">
                <a:solidFill>
                  <a:schemeClr val="tx1"/>
                </a:solidFill>
              </a:rPr>
              <a:t>En este grafico se observa que, durante el año 2022 la regional con mayor demanda hacia al programa de medicina ancestral es la de departamento de Risaralda con (11.243) consultas, seguido del departamento del Tolima con (7.743) consultas y por último el departamento del Meta con (3.115) consultas, para un total de 22.101 atenciones diferenciales efectuadas desde el programa de medicina ancestral para el año 2022. </a:t>
            </a:r>
            <a:br>
              <a:rPr lang="es-CO" sz="2000" dirty="0">
                <a:solidFill>
                  <a:schemeClr val="tx1"/>
                </a:solidFill>
              </a:rPr>
            </a:br>
            <a:r>
              <a:rPr lang="es-CO" dirty="0"/>
              <a:t> </a:t>
            </a:r>
            <a:br>
              <a:rPr lang="es-CO" dirty="0"/>
            </a:br>
            <a:endParaRPr lang="es-CO" dirty="0"/>
          </a:p>
        </p:txBody>
      </p:sp>
      <p:pic>
        <p:nvPicPr>
          <p:cNvPr id="4" name="Imagen 3"/>
          <p:cNvPicPr>
            <a:picLocks noChangeAspect="1"/>
          </p:cNvPicPr>
          <p:nvPr/>
        </p:nvPicPr>
        <p:blipFill>
          <a:blip r:embed="rId2"/>
          <a:stretch>
            <a:fillRect/>
          </a:stretch>
        </p:blipFill>
        <p:spPr>
          <a:xfrm>
            <a:off x="2975020" y="2601532"/>
            <a:ext cx="7031865" cy="3308377"/>
          </a:xfrm>
          <a:prstGeom prst="rect">
            <a:avLst/>
          </a:prstGeom>
        </p:spPr>
      </p:pic>
    </p:spTree>
    <p:extLst>
      <p:ext uri="{BB962C8B-B14F-4D97-AF65-F5344CB8AC3E}">
        <p14:creationId xmlns:p14="http://schemas.microsoft.com/office/powerpoint/2010/main" val="20053990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635618" y="3438659"/>
            <a:ext cx="9868994" cy="2471251"/>
          </a:xfrm>
        </p:spPr>
        <p:txBody>
          <a:bodyPr>
            <a:normAutofit/>
          </a:bodyPr>
          <a:lstStyle/>
          <a:p>
            <a:pPr algn="just"/>
            <a:r>
              <a:rPr lang="es-CO" dirty="0"/>
              <a:t>En la presente imagen se observa la distribución de cobertura total de la población indígena, atendida desde el programa de medicina ancestral en los tres departamentos donde opera la EPS-I, durante el año 2022. De lo cual se describe que del total de la población indígena afiliada para el departamento de Risaralda (25.479) la cobertura del programa de medicina ancestral es del  44.1%, en cuanto al departamento del Tolima la cobertura es del 20.7% del total de la población indígena afiliada (37.463) y por último la cobertura para el departamento del Meta es del 24.7% del total de la población afiliada la cual es (12.602). </a:t>
            </a:r>
          </a:p>
          <a:p>
            <a:endParaRPr lang="es-CO"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097823" y="540913"/>
            <a:ext cx="6944584" cy="2498502"/>
          </a:xfrm>
          <a:prstGeom prst="rect">
            <a:avLst/>
          </a:prstGeom>
          <a:noFill/>
        </p:spPr>
      </p:pic>
    </p:spTree>
    <p:extLst>
      <p:ext uri="{BB962C8B-B14F-4D97-AF65-F5344CB8AC3E}">
        <p14:creationId xmlns:p14="http://schemas.microsoft.com/office/powerpoint/2010/main" val="28974253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987898" y="2616260"/>
            <a:ext cx="7328079" cy="2755900"/>
          </a:xfrm>
          <a:prstGeom prst="rect">
            <a:avLst/>
          </a:prstGeom>
          <a:noFill/>
        </p:spPr>
      </p:pic>
      <p:sp>
        <p:nvSpPr>
          <p:cNvPr id="5" name="Rectángulo 4"/>
          <p:cNvSpPr/>
          <p:nvPr/>
        </p:nvSpPr>
        <p:spPr>
          <a:xfrm>
            <a:off x="1339403" y="746075"/>
            <a:ext cx="10165207" cy="2042803"/>
          </a:xfrm>
          <a:prstGeom prst="rect">
            <a:avLst/>
          </a:prstGeom>
        </p:spPr>
        <p:txBody>
          <a:bodyPr wrap="square">
            <a:spAutoFit/>
          </a:bodyPr>
          <a:lstStyle/>
          <a:p>
            <a:pPr algn="just">
              <a:lnSpc>
                <a:spcPct val="107000"/>
              </a:lnSpc>
              <a:spcAft>
                <a:spcPts val="800"/>
              </a:spcAft>
            </a:pPr>
            <a:r>
              <a:rPr lang="es-CO" dirty="0">
                <a:latin typeface="+mj-lt"/>
                <a:ea typeface="Calibri" panose="020F0502020204030204" pitchFamily="34" charset="0"/>
                <a:cs typeface="Times New Roman" panose="02020603050405020304" pitchFamily="18" charset="0"/>
              </a:rPr>
              <a:t>En esta imagen se observa un aumento significativo en cuanto a las atenciones efectuadas desde el programa de medicina ancestral en los tres departamentos Tolima, Risaralda y Meta. Ya que para el año 2021 se efectuaron (20.925) en comparación con el total de consultas efectuadas para el año 2022 (22.101).</a:t>
            </a:r>
          </a:p>
          <a:p>
            <a:pPr algn="just">
              <a:lnSpc>
                <a:spcPct val="107000"/>
              </a:lnSpc>
              <a:spcAft>
                <a:spcPts val="800"/>
              </a:spcAft>
            </a:pPr>
            <a:r>
              <a:rPr lang="es-CO" dirty="0">
                <a:latin typeface="+mj-lt"/>
                <a:ea typeface="Calibri" panose="020F0502020204030204" pitchFamily="34" charset="0"/>
                <a:cs typeface="Times New Roman" panose="02020603050405020304" pitchFamily="18" charset="0"/>
              </a:rPr>
              <a:t> </a:t>
            </a:r>
          </a:p>
          <a:p>
            <a:pPr algn="ctr">
              <a:lnSpc>
                <a:spcPct val="107000"/>
              </a:lnSpc>
              <a:spcAft>
                <a:spcPts val="0"/>
              </a:spcAft>
            </a:pPr>
            <a:r>
              <a:rPr lang="es-CO" sz="1600"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333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16285" y="1262129"/>
            <a:ext cx="10533033" cy="4984123"/>
          </a:xfrm>
          <a:prstGeom prst="rect">
            <a:avLst/>
          </a:prstGeom>
        </p:spPr>
      </p:pic>
    </p:spTree>
    <p:extLst>
      <p:ext uri="{BB962C8B-B14F-4D97-AF65-F5344CB8AC3E}">
        <p14:creationId xmlns:p14="http://schemas.microsoft.com/office/powerpoint/2010/main" val="42016152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44710" y="360607"/>
            <a:ext cx="3361386" cy="4198513"/>
          </a:xfrm>
          <a:prstGeom prst="rect">
            <a:avLst/>
          </a:prstGeom>
        </p:spPr>
      </p:pic>
      <p:pic>
        <p:nvPicPr>
          <p:cNvPr id="6" name="Imagen 5"/>
          <p:cNvPicPr>
            <a:picLocks noChangeAspect="1"/>
          </p:cNvPicPr>
          <p:nvPr/>
        </p:nvPicPr>
        <p:blipFill>
          <a:blip r:embed="rId3"/>
          <a:stretch>
            <a:fillRect/>
          </a:stretch>
        </p:blipFill>
        <p:spPr>
          <a:xfrm>
            <a:off x="7885915" y="1642563"/>
            <a:ext cx="3271234" cy="4706721"/>
          </a:xfrm>
          <a:prstGeom prst="rect">
            <a:avLst/>
          </a:prstGeom>
        </p:spPr>
      </p:pic>
      <p:pic>
        <p:nvPicPr>
          <p:cNvPr id="7" name="Imagen 6"/>
          <p:cNvPicPr>
            <a:picLocks noChangeAspect="1"/>
          </p:cNvPicPr>
          <p:nvPr/>
        </p:nvPicPr>
        <p:blipFill>
          <a:blip r:embed="rId4"/>
          <a:stretch>
            <a:fillRect/>
          </a:stretch>
        </p:blipFill>
        <p:spPr>
          <a:xfrm>
            <a:off x="5544354" y="2126707"/>
            <a:ext cx="2103302" cy="1548518"/>
          </a:xfrm>
          <a:prstGeom prst="rect">
            <a:avLst/>
          </a:prstGeom>
        </p:spPr>
      </p:pic>
      <p:pic>
        <p:nvPicPr>
          <p:cNvPr id="8" name="Imagen 7"/>
          <p:cNvPicPr>
            <a:picLocks noChangeAspect="1"/>
          </p:cNvPicPr>
          <p:nvPr/>
        </p:nvPicPr>
        <p:blipFill>
          <a:blip r:embed="rId5"/>
          <a:stretch>
            <a:fillRect/>
          </a:stretch>
        </p:blipFill>
        <p:spPr>
          <a:xfrm>
            <a:off x="2169925" y="5475292"/>
            <a:ext cx="6748857" cy="749873"/>
          </a:xfrm>
          <a:prstGeom prst="rect">
            <a:avLst/>
          </a:prstGeom>
        </p:spPr>
      </p:pic>
    </p:spTree>
    <p:extLst>
      <p:ext uri="{BB962C8B-B14F-4D97-AF65-F5344CB8AC3E}">
        <p14:creationId xmlns:p14="http://schemas.microsoft.com/office/powerpoint/2010/main" val="2503610531"/>
      </p:ext>
    </p:extLst>
  </p:cSld>
  <p:clrMapOvr>
    <a:masterClrMapping/>
  </p:clrMapOvr>
</p:sld>
</file>

<file path=ppt/theme/theme1.xml><?xml version="1.0" encoding="utf-8"?>
<a:theme xmlns:a="http://schemas.openxmlformats.org/drawingml/2006/main" name="Espiral">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962</TotalTime>
  <Words>2471</Words>
  <Application>Microsoft Office PowerPoint</Application>
  <PresentationFormat>Panorámica</PresentationFormat>
  <Paragraphs>213</Paragraphs>
  <Slides>90</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90</vt:i4>
      </vt:variant>
    </vt:vector>
  </HeadingPairs>
  <TitlesOfParts>
    <vt:vector size="98" baseType="lpstr">
      <vt:lpstr>SimSun</vt:lpstr>
      <vt:lpstr>Arial</vt:lpstr>
      <vt:lpstr>Calibri</vt:lpstr>
      <vt:lpstr>Century Gothic</vt:lpstr>
      <vt:lpstr>Times New Roman</vt:lpstr>
      <vt:lpstr>Wingdings 3</vt:lpstr>
      <vt:lpstr>Espiral</vt:lpstr>
      <vt:lpstr>Documento</vt:lpstr>
      <vt:lpstr>PIJAOS SALUD EPSI       RENDICIÓN DE CUENTAS         VIGENCIA 2022 </vt:lpstr>
      <vt:lpstr>PIJAOS SALUD E.P.S.I. “UN GRUPO QUE VELA POR LA SALUD DE SU FAMILIA”</vt:lpstr>
      <vt:lpstr>PRESTACION DE SERVICIOS DE SALUD</vt:lpstr>
      <vt:lpstr>Presentación de PowerPoint</vt:lpstr>
      <vt:lpstr>GRAFICA 2. PRINCIPALES ESPECIALIDADES CON MAYOR NUMERO DE AUTORIZACIONES DE SERVICIOS PBS EN EL AÑO 2022. </vt:lpstr>
      <vt:lpstr>GRAFICA 3. DISTRIBUCION DE AUTORIZACIONES PBS POR ESTADO Y TRIMESTRE  EN EL AÑO 2022. </vt:lpstr>
      <vt:lpstr>INDICADORES DE CALIDAD SOGC RESOLUCION 0256                                                                                                                                                                                                                                                                                     PIJAOS SALUD EPSI   INDICADORES DE EFECTIVIDAD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INDICADORES DE GESTION DEL RIESGO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INDICADORES DE LA EXPERIENCIA EN LA ATENCION</vt:lpstr>
      <vt:lpstr>Presentación de PowerPoint</vt:lpstr>
      <vt:lpstr>Presentación de PowerPoint</vt:lpstr>
      <vt:lpstr>Presentación de PowerPoint</vt:lpstr>
      <vt:lpstr>Presentación de PowerPoint</vt:lpstr>
      <vt:lpstr>Presentación de PowerPoint</vt:lpstr>
      <vt:lpstr>Presentación de PowerPoint</vt:lpstr>
      <vt:lpstr>AREA DE CONTRATACION</vt:lpstr>
      <vt:lpstr>Presentación de PowerPoint</vt:lpstr>
      <vt:lpstr>En la modalidad de Evento se encuentran todas las IPS con niveles de complejidad mediana y alta.  Los contratos de modalidad evento de baja complejidad corresponden a contratos para usuarios de régimen contributivo en los diferentes municipios. </vt:lpstr>
      <vt:lpstr>RED PRESTACION DE SERVICIOS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SISTEMA DE INFORMACION Y ATENCION AL USUARIO - SIAU</vt:lpstr>
      <vt:lpstr>Presentación de PowerPoint</vt:lpstr>
      <vt:lpstr>Pijaos Salud EPSI , cuenta con los siguientes canales de atención:</vt:lpstr>
      <vt:lpstr>Presentación de PowerPoint</vt:lpstr>
      <vt:lpstr>Presentación de PowerPoint</vt:lpstr>
      <vt:lpstr>Presentación de PowerPoint</vt:lpstr>
      <vt:lpstr>Presentación de PowerPoint</vt:lpstr>
      <vt:lpstr>Las cinco principales MOTIVOS ESPECIFICOS de PQRS durante del año 2022 corresponden a:  </vt:lpstr>
      <vt:lpstr>AREA DE PROMOCION Y PREVENCION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AREA DE ASEGURAMIENTO</vt:lpstr>
      <vt:lpstr>MOVILIDAD ASCENDENTE CONTRIBUTIVO:   Se realizó un trabajo para la fidelización de los afiliados a la EPSI, con el fin de que no realizaran traslado de EAPB en caso de tener capacidad de pago, con lo cual se garantiza que el afiliado permanezca al interior de la EPSI. </vt:lpstr>
      <vt:lpstr>Presentación de PowerPoint</vt:lpstr>
      <vt:lpstr>   ESTADISTICA GRUPOS POBLACIONALES: En cumplimiento de la ley 691 de 2001 y lo reglamentado en el decreto 4127 de 2005, las EPS Indígenas deben cumplir como Mínimo con el 60% de población Indígena, al corte del año 2022 se cerró con los siguientes datos: </vt:lpstr>
      <vt:lpstr>PORTABILIDAD DE AFILIADOS: En la vigencia 2022 los procesos relacionados con portabilidad de afiliados tuvieron un aumento, debido a temas de desplazamiento en los casos de población embera hacia la ciudad de Bogotá y de personas que requerían tratamientos médicos y solicitaron portabilidad en otras ciudades del país.   Al cierre de la vigencia 2022 se tenían 384 portabilidades cuyas fechas de vencimiento están para el año 2023 distribuidas de la siguiente manera: </vt:lpstr>
      <vt:lpstr>AREA CONTABLE Y FINANCIERA</vt:lpstr>
      <vt:lpstr>Presentación de PowerPoint</vt:lpstr>
      <vt:lpstr>Presentación de PowerPoint</vt:lpstr>
      <vt:lpstr>Para el año 2022   se ejecutaron Los ingresos Operacionales por el régimen subsidiado y contributivo  durante el año 2022 ascendieron a $ 155.808.424.714 Respecto al año 2021 $122.868.262.611,oo  evidenciando un  aumento del ingreso operacional para el año 2022 del  26%. Como se muestra a continuación: </vt:lpstr>
      <vt:lpstr>Los costos operacionales del año 2021 fueron de $121.533.847.193.oo y para el año  2022 fueron de $ 159.492.393.571  Aumentando el costo en un 31 %. Respecto al año inmediatamente anterior. </vt:lpstr>
      <vt:lpstr>En cuanto a la totalidad de los ingresos para el año 2022 fueron de $ 159.833.299.000 frente al año 2021 $138.096.447.295  .incrementando así en un  16%.respecto al año anterior. </vt:lpstr>
      <vt:lpstr>SISTEMA INDÍGENA DE SALUD PROPIO E INTERCULTURAL – SISPI</vt:lpstr>
      <vt:lpstr>Presentación de PowerPoint</vt:lpstr>
      <vt:lpstr>En este grafico se observa que, durante el año 2022 la regional con mayor demanda hacia al programa de medicina ancestral es la de departamento de Risaralda con (11.243) consultas, seguido del departamento del Tolima con (7.743) consultas y por último el departamento del Meta con (3.115) consultas, para un total de 22.101 atenciones diferenciales efectuadas desde el programa de medicina ancestral para el año 2022.    </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PIJAOS SALUD EPSI       RENDICIÓN DE CUENTAS         VIGENCIA 2022</dc:title>
  <dc:creator>GERENCIA</dc:creator>
  <cp:lastModifiedBy>GERENCIA</cp:lastModifiedBy>
  <cp:revision>59</cp:revision>
  <dcterms:created xsi:type="dcterms:W3CDTF">2023-05-03T14:42:54Z</dcterms:created>
  <dcterms:modified xsi:type="dcterms:W3CDTF">2023-05-30T11:39:26Z</dcterms:modified>
</cp:coreProperties>
</file>