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5" r:id="rId1"/>
  </p:sldMasterIdLst>
  <p:notesMasterIdLst>
    <p:notesMasterId r:id="rId26"/>
  </p:notesMasterIdLst>
  <p:sldIdLst>
    <p:sldId id="256" r:id="rId2"/>
    <p:sldId id="258" r:id="rId3"/>
    <p:sldId id="257" r:id="rId4"/>
    <p:sldId id="259" r:id="rId5"/>
    <p:sldId id="297" r:id="rId6"/>
    <p:sldId id="262" r:id="rId7"/>
    <p:sldId id="264" r:id="rId8"/>
    <p:sldId id="261" r:id="rId9"/>
    <p:sldId id="298" r:id="rId10"/>
    <p:sldId id="263" r:id="rId11"/>
    <p:sldId id="265" r:id="rId12"/>
    <p:sldId id="273" r:id="rId13"/>
    <p:sldId id="301" r:id="rId14"/>
    <p:sldId id="302" r:id="rId15"/>
    <p:sldId id="303" r:id="rId16"/>
    <p:sldId id="304" r:id="rId17"/>
    <p:sldId id="305" r:id="rId18"/>
    <p:sldId id="306" r:id="rId19"/>
    <p:sldId id="307" r:id="rId20"/>
    <p:sldId id="308" r:id="rId21"/>
    <p:sldId id="309" r:id="rId22"/>
    <p:sldId id="311" r:id="rId23"/>
    <p:sldId id="312" r:id="rId24"/>
    <p:sldId id="278" r:id="rId25"/>
  </p:sldIdLst>
  <p:sldSz cx="9144000" cy="5143500" type="screen16x9"/>
  <p:notesSz cx="6858000" cy="9144000"/>
  <p:embeddedFontLst>
    <p:embeddedFont>
      <p:font typeface="Aptos Narrow" panose="020B0004020202020204" pitchFamily="34" charset="0"/>
      <p:regular r:id="rId27"/>
      <p:bold r:id="rId28"/>
    </p:embeddedFont>
    <p:embeddedFont>
      <p:font typeface="Barlow" panose="00000500000000000000" pitchFamily="2" charset="0"/>
      <p:regular r:id="rId29"/>
      <p:bold r:id="rId30"/>
      <p:italic r:id="rId31"/>
      <p:boldItalic r:id="rId32"/>
    </p:embeddedFont>
    <p:embeddedFont>
      <p:font typeface="Barlow Light" panose="00000400000000000000" pitchFamily="2" charset="0"/>
      <p:regular r:id="rId33"/>
      <p:bold r:id="rId34"/>
      <p:italic r:id="rId35"/>
      <p:boldItalic r:id="rId36"/>
    </p:embeddedFont>
    <p:embeddedFont>
      <p:font typeface="Gill Sans MT" panose="020B0502020104020203" pitchFamily="34" charset="0"/>
      <p:regular r:id="rId37"/>
      <p:bold r:id="rId38"/>
      <p:italic r:id="rId39"/>
      <p:boldItalic r:id="rId40"/>
    </p:embeddedFont>
    <p:embeddedFont>
      <p:font typeface="Impact" panose="020B0806030902050204" pitchFamily="3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8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1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LIANA%20ANGARITA\Downloads\Reportes%20PQRSF.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409942302495429"/>
          <c:y val="0"/>
          <c:w val="0.8302535239267762"/>
          <c:h val="0.87961065781029035"/>
        </c:manualLayout>
      </c:layout>
      <c:barChart>
        <c:barDir val="bar"/>
        <c:grouping val="clustered"/>
        <c:varyColors val="0"/>
        <c:ser>
          <c:idx val="0"/>
          <c:order val="0"/>
          <c:tx>
            <c:strRef>
              <c:f>Hoja1!$B$1</c:f>
              <c:strCache>
                <c:ptCount val="1"/>
                <c:pt idx="0">
                  <c:v>TOLIMA 98,71 %</c:v>
                </c:pt>
              </c:strCache>
            </c:strRef>
          </c:tx>
          <c:spPr>
            <a:solidFill>
              <a:schemeClr val="accent1">
                <a:shade val="65000"/>
              </a:schemeClr>
            </a:solidFill>
            <a:ln>
              <a:noFill/>
            </a:ln>
            <a:effectLst/>
          </c:spPr>
          <c:invertIfNegative val="0"/>
          <c:dPt>
            <c:idx val="4"/>
            <c:invertIfNegative val="0"/>
            <c:bubble3D val="0"/>
            <c:extLst>
              <c:ext xmlns:c16="http://schemas.microsoft.com/office/drawing/2014/chart" uri="{C3380CC4-5D6E-409C-BE32-E72D297353CC}">
                <c16:uniqueId val="{00000000-E45A-4030-9FF0-879686073207}"/>
              </c:ext>
            </c:extLst>
          </c:dPt>
          <c:dPt>
            <c:idx val="5"/>
            <c:invertIfNegative val="0"/>
            <c:bubble3D val="0"/>
            <c:extLst>
              <c:ext xmlns:c16="http://schemas.microsoft.com/office/drawing/2014/chart" uri="{C3380CC4-5D6E-409C-BE32-E72D297353CC}">
                <c16:uniqueId val="{00000001-E45A-4030-9FF0-879686073207}"/>
              </c:ext>
            </c:extLst>
          </c:dPt>
          <c:dPt>
            <c:idx val="6"/>
            <c:invertIfNegative val="0"/>
            <c:bubble3D val="0"/>
            <c:extLst>
              <c:ext xmlns:c16="http://schemas.microsoft.com/office/drawing/2014/chart" uri="{C3380CC4-5D6E-409C-BE32-E72D297353CC}">
                <c16:uniqueId val="{00000002-E45A-4030-9FF0-879686073207}"/>
              </c:ext>
            </c:extLst>
          </c:dPt>
          <c:dLbls>
            <c:dLbl>
              <c:idx val="1"/>
              <c:layout>
                <c:manualLayout>
                  <c:x val="-7.134175196132495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5A-4030-9FF0-879686073207}"/>
                </c:ext>
              </c:extLst>
            </c:dLbl>
            <c:dLbl>
              <c:idx val="2"/>
              <c:tx>
                <c:rich>
                  <a:bodyPr/>
                  <a:lstStyle/>
                  <a:p>
                    <a:r>
                      <a:rPr lang="en-US"/>
                      <a:t>9,72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A66-4DC2-9770-44757FC84A24}"/>
                </c:ext>
              </c:extLst>
            </c:dLbl>
            <c:dLbl>
              <c:idx val="3"/>
              <c:layout>
                <c:manualLayout>
                  <c:x val="-6.5723406346974683E-2"/>
                  <c:y val="-1.4500725464444249E-2"/>
                </c:manualLayout>
              </c:layout>
              <c:tx>
                <c:rich>
                  <a:bodyPr/>
                  <a:lstStyle/>
                  <a:p>
                    <a:r>
                      <a:rPr lang="en-US"/>
                      <a:t>9,79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A66-4DC2-9770-44757FC84A24}"/>
                </c:ext>
              </c:extLst>
            </c:dLbl>
            <c:dLbl>
              <c:idx val="4"/>
              <c:layout>
                <c:manualLayout>
                  <c:x val="-6.3465282939343851E-2"/>
                  <c:y val="-6.8023940707136641E-17"/>
                </c:manualLayout>
              </c:layout>
              <c:tx>
                <c:rich>
                  <a:bodyPr/>
                  <a:lstStyle/>
                  <a:p>
                    <a:r>
                      <a:rPr lang="en-US" dirty="0"/>
                      <a:t>15,94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45A-4030-9FF0-879686073207}"/>
                </c:ext>
              </c:extLst>
            </c:dLbl>
            <c:dLbl>
              <c:idx val="5"/>
              <c:layout>
                <c:manualLayout>
                  <c:x val="-7.9159542128263261E-2"/>
                  <c:y val="7.4208792573277529E-3"/>
                </c:manualLayout>
              </c:layout>
              <c:tx>
                <c:rich>
                  <a:bodyPr/>
                  <a:lstStyle/>
                  <a:p>
                    <a:r>
                      <a:rPr lang="en-US" dirty="0"/>
                      <a:t>3,78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5A-4030-9FF0-879686073207}"/>
                </c:ext>
              </c:extLst>
            </c:dLbl>
            <c:dLbl>
              <c:idx val="6"/>
              <c:tx>
                <c:rich>
                  <a:bodyPr/>
                  <a:lstStyle/>
                  <a:p>
                    <a:r>
                      <a:rPr lang="en-US"/>
                      <a:t>19,7</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45A-4030-9FF0-87968607320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ACCESIBILIDAD</c:v>
                </c:pt>
                <c:pt idx="1">
                  <c:v>OPORTUNIDAD</c:v>
                </c:pt>
                <c:pt idx="2">
                  <c:v>INSTALACIONES</c:v>
                </c:pt>
                <c:pt idx="3">
                  <c:v>ATENCION</c:v>
                </c:pt>
                <c:pt idx="4">
                  <c:v>INFORMACION</c:v>
                </c:pt>
                <c:pt idx="5">
                  <c:v>PARTICIPACION</c:v>
                </c:pt>
                <c:pt idx="6">
                  <c:v>SATISFACCION</c:v>
                </c:pt>
              </c:strCache>
            </c:strRef>
          </c:cat>
          <c:val>
            <c:numRef>
              <c:f>Hoja1!$B$2:$B$8</c:f>
              <c:numCache>
                <c:formatCode>General</c:formatCode>
                <c:ptCount val="7"/>
                <c:pt idx="0">
                  <c:v>99.9</c:v>
                </c:pt>
                <c:pt idx="1">
                  <c:v>99.949999999999989</c:v>
                </c:pt>
                <c:pt idx="2">
                  <c:v>96.9</c:v>
                </c:pt>
                <c:pt idx="3">
                  <c:v>96.9</c:v>
                </c:pt>
                <c:pt idx="4" formatCode="0">
                  <c:v>99.625</c:v>
                </c:pt>
                <c:pt idx="5">
                  <c:v>97.5</c:v>
                </c:pt>
                <c:pt idx="6">
                  <c:v>97.6</c:v>
                </c:pt>
              </c:numCache>
            </c:numRef>
          </c:val>
          <c:extLst>
            <c:ext xmlns:c16="http://schemas.microsoft.com/office/drawing/2014/chart" uri="{C3380CC4-5D6E-409C-BE32-E72D297353CC}">
              <c16:uniqueId val="{00000000-273C-4ECC-B533-6AAEAF2C0D0E}"/>
            </c:ext>
          </c:extLst>
        </c:ser>
        <c:ser>
          <c:idx val="1"/>
          <c:order val="1"/>
          <c:tx>
            <c:strRef>
              <c:f>Hoja1!$C$1</c:f>
              <c:strCache>
                <c:ptCount val="1"/>
                <c:pt idx="0">
                  <c:v>RISARALDA 98,34%</c:v>
                </c:pt>
              </c:strCache>
            </c:strRef>
          </c:tx>
          <c:spPr>
            <a:solidFill>
              <a:schemeClr val="accent1"/>
            </a:solidFill>
            <a:ln>
              <a:noFill/>
            </a:ln>
            <a:effectLst/>
          </c:spPr>
          <c:invertIfNegative val="0"/>
          <c:dLbls>
            <c:dLbl>
              <c:idx val="0"/>
              <c:layout>
                <c:manualLayout>
                  <c:x val="-4.7214510550335584E-2"/>
                  <c:y val="-2.1751088196666508E-2"/>
                </c:manualLayout>
              </c:layout>
              <c:tx>
                <c:rich>
                  <a:bodyPr/>
                  <a:lstStyle/>
                  <a:p>
                    <a:r>
                      <a:rPr lang="en-US"/>
                      <a:t>19,7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A66-4DC2-9770-44757FC84A24}"/>
                </c:ext>
              </c:extLst>
            </c:dLbl>
            <c:dLbl>
              <c:idx val="1"/>
              <c:layout>
                <c:manualLayout>
                  <c:x val="-6.3376075589429495E-2"/>
                  <c:y val="-2.5376269562777436E-2"/>
                </c:manualLayout>
              </c:layout>
              <c:tx>
                <c:rich>
                  <a:bodyPr/>
                  <a:lstStyle/>
                  <a:p>
                    <a:r>
                      <a:rPr lang="en-US"/>
                      <a:t>19,43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A66-4DC2-9770-44757FC84A24}"/>
                </c:ext>
              </c:extLst>
            </c:dLbl>
            <c:dLbl>
              <c:idx val="2"/>
              <c:layout>
                <c:manualLayout>
                  <c:x val="-5.8328194917618856E-2"/>
                  <c:y val="-3.6251813661110625E-2"/>
                </c:manualLayout>
              </c:layout>
              <c:tx>
                <c:rich>
                  <a:bodyPr/>
                  <a:lstStyle/>
                  <a:p>
                    <a:r>
                      <a:rPr lang="en-US"/>
                      <a:t>97,77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A66-4DC2-9770-44757FC84A24}"/>
                </c:ext>
              </c:extLst>
            </c:dLbl>
            <c:dLbl>
              <c:idx val="3"/>
              <c:layout>
                <c:manualLayout>
                  <c:x val="-6.3376075589429495E-2"/>
                  <c:y val="-2.1751088196666376E-2"/>
                </c:manualLayout>
              </c:layout>
              <c:tx>
                <c:rich>
                  <a:bodyPr/>
                  <a:lstStyle/>
                  <a:p>
                    <a:r>
                      <a:rPr lang="en-US"/>
                      <a:t>97,77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A66-4DC2-9770-44757FC84A24}"/>
                </c:ext>
              </c:extLst>
            </c:dLbl>
            <c:dLbl>
              <c:idx val="4"/>
              <c:layout>
                <c:manualLayout>
                  <c:x val="-5.8580721441515729E-2"/>
                  <c:y val="-3.6251813661110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66-4DC2-9770-44757FC84A24}"/>
                </c:ext>
              </c:extLst>
            </c:dLbl>
            <c:dLbl>
              <c:idx val="5"/>
              <c:layout>
                <c:manualLayout>
                  <c:x val="-5.8328194917618974E-2"/>
                  <c:y val="-1.812590683055533E-2"/>
                </c:manualLayout>
              </c:layout>
              <c:tx>
                <c:rich>
                  <a:bodyPr/>
                  <a:lstStyle/>
                  <a:p>
                    <a:r>
                      <a:rPr lang="en-US"/>
                      <a:t>97,77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A66-4DC2-9770-44757FC84A24}"/>
                </c:ext>
              </c:extLst>
            </c:dLbl>
            <c:dLbl>
              <c:idx val="6"/>
              <c:layout>
                <c:manualLayout>
                  <c:x val="-8.8056266081476653E-2"/>
                  <c:y val="0"/>
                </c:manualLayout>
              </c:layout>
              <c:tx>
                <c:rich>
                  <a:bodyPr/>
                  <a:lstStyle/>
                  <a:p>
                    <a:r>
                      <a:rPr lang="en-US" dirty="0"/>
                      <a:t>97,77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45A-4030-9FF0-87968607320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ACCESIBILIDAD</c:v>
                </c:pt>
                <c:pt idx="1">
                  <c:v>OPORTUNIDAD</c:v>
                </c:pt>
                <c:pt idx="2">
                  <c:v>INSTALACIONES</c:v>
                </c:pt>
                <c:pt idx="3">
                  <c:v>ATENCION</c:v>
                </c:pt>
                <c:pt idx="4">
                  <c:v>INFORMACION</c:v>
                </c:pt>
                <c:pt idx="5">
                  <c:v>PARTICIPACION</c:v>
                </c:pt>
                <c:pt idx="6">
                  <c:v>SATISFACCION</c:v>
                </c:pt>
              </c:strCache>
            </c:strRef>
          </c:cat>
          <c:val>
            <c:numRef>
              <c:f>Hoja1!$C$2:$C$8</c:f>
              <c:numCache>
                <c:formatCode>General</c:formatCode>
                <c:ptCount val="7"/>
                <c:pt idx="0">
                  <c:v>99.8</c:v>
                </c:pt>
                <c:pt idx="1">
                  <c:v>98.000000000000014</c:v>
                </c:pt>
                <c:pt idx="2">
                  <c:v>97.4</c:v>
                </c:pt>
                <c:pt idx="3">
                  <c:v>97.899999999999991</c:v>
                </c:pt>
                <c:pt idx="4" formatCode="0">
                  <c:v>99.75</c:v>
                </c:pt>
                <c:pt idx="5">
                  <c:v>97.75</c:v>
                </c:pt>
                <c:pt idx="6">
                  <c:v>96.9</c:v>
                </c:pt>
              </c:numCache>
            </c:numRef>
          </c:val>
          <c:extLst>
            <c:ext xmlns:c16="http://schemas.microsoft.com/office/drawing/2014/chart" uri="{C3380CC4-5D6E-409C-BE32-E72D297353CC}">
              <c16:uniqueId val="{00000001-273C-4ECC-B533-6AAEAF2C0D0E}"/>
            </c:ext>
          </c:extLst>
        </c:ser>
        <c:ser>
          <c:idx val="2"/>
          <c:order val="2"/>
          <c:tx>
            <c:strRef>
              <c:f>Hoja1!$D$1</c:f>
              <c:strCache>
                <c:ptCount val="1"/>
                <c:pt idx="0">
                  <c:v>META 99,97 %</c:v>
                </c:pt>
              </c:strCache>
            </c:strRef>
          </c:tx>
          <c:spPr>
            <a:solidFill>
              <a:schemeClr val="accent1">
                <a:tint val="65000"/>
              </a:schemeClr>
            </a:solidFill>
            <a:ln>
              <a:noFill/>
            </a:ln>
            <a:effectLst/>
          </c:spPr>
          <c:invertIfNegative val="0"/>
          <c:dLbls>
            <c:delete val="1"/>
          </c:dLbls>
          <c:cat>
            <c:strRef>
              <c:f>Hoja1!$A$2:$A$8</c:f>
              <c:strCache>
                <c:ptCount val="7"/>
                <c:pt idx="0">
                  <c:v>ACCESIBILIDAD</c:v>
                </c:pt>
                <c:pt idx="1">
                  <c:v>OPORTUNIDAD</c:v>
                </c:pt>
                <c:pt idx="2">
                  <c:v>INSTALACIONES</c:v>
                </c:pt>
                <c:pt idx="3">
                  <c:v>ATENCION</c:v>
                </c:pt>
                <c:pt idx="4">
                  <c:v>INFORMACION</c:v>
                </c:pt>
                <c:pt idx="5">
                  <c:v>PARTICIPACION</c:v>
                </c:pt>
                <c:pt idx="6">
                  <c:v>SATISFACCION</c:v>
                </c:pt>
              </c:strCache>
            </c:strRef>
          </c:cat>
          <c:val>
            <c:numRef>
              <c:f>Hoja1!$D$2:$D$8</c:f>
              <c:numCache>
                <c:formatCode>General</c:formatCode>
                <c:ptCount val="7"/>
                <c:pt idx="0">
                  <c:v>99.949999999999989</c:v>
                </c:pt>
                <c:pt idx="1">
                  <c:v>100</c:v>
                </c:pt>
                <c:pt idx="2">
                  <c:v>100</c:v>
                </c:pt>
                <c:pt idx="3">
                  <c:v>100</c:v>
                </c:pt>
                <c:pt idx="4" formatCode="0">
                  <c:v>100</c:v>
                </c:pt>
                <c:pt idx="5">
                  <c:v>100</c:v>
                </c:pt>
                <c:pt idx="6">
                  <c:v>99.9</c:v>
                </c:pt>
              </c:numCache>
            </c:numRef>
          </c:val>
          <c:extLst>
            <c:ext xmlns:c16="http://schemas.microsoft.com/office/drawing/2014/chart" uri="{C3380CC4-5D6E-409C-BE32-E72D297353CC}">
              <c16:uniqueId val="{00000002-273C-4ECC-B533-6AAEAF2C0D0E}"/>
            </c:ext>
          </c:extLst>
        </c:ser>
        <c:dLbls>
          <c:dLblPos val="inEnd"/>
          <c:showLegendKey val="0"/>
          <c:showVal val="1"/>
          <c:showCatName val="0"/>
          <c:showSerName val="0"/>
          <c:showPercent val="0"/>
          <c:showBubbleSize val="0"/>
        </c:dLbls>
        <c:gapWidth val="182"/>
        <c:axId val="-303281696"/>
        <c:axId val="-303302912"/>
      </c:barChart>
      <c:catAx>
        <c:axId val="-303281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2"/>
                </a:solidFill>
                <a:effectLst>
                  <a:outerShdw blurRad="38100" dist="38100" dir="2700000" algn="tl">
                    <a:srgbClr val="000000">
                      <a:alpha val="43137"/>
                    </a:srgbClr>
                  </a:outerShdw>
                </a:effectLst>
                <a:latin typeface="+mn-lt"/>
                <a:ea typeface="+mn-ea"/>
                <a:cs typeface="+mn-cs"/>
              </a:defRPr>
            </a:pPr>
            <a:endParaRPr lang="es-CO"/>
          </a:p>
        </c:txPr>
        <c:crossAx val="-303302912"/>
        <c:crossesAt val="0"/>
        <c:auto val="1"/>
        <c:lblAlgn val="ctr"/>
        <c:lblOffset val="100"/>
        <c:noMultiLvlLbl val="0"/>
      </c:catAx>
      <c:valAx>
        <c:axId val="-30330291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s-CO"/>
          </a:p>
        </c:txPr>
        <c:crossAx val="-303281696"/>
        <c:crosses val="autoZero"/>
        <c:crossBetween val="between"/>
      </c:valAx>
      <c:spPr>
        <a:noFill/>
        <a:ln>
          <a:noFill/>
        </a:ln>
        <a:effectLst/>
      </c:spPr>
    </c:plotArea>
    <c:legend>
      <c:legendPos val="b"/>
      <c:layout>
        <c:manualLayout>
          <c:xMode val="edge"/>
          <c:yMode val="edge"/>
          <c:x val="7.1974221684928633E-2"/>
          <c:y val="0.93825877965256788"/>
          <c:w val="0.79456759993387582"/>
          <c:h val="6.174122034743210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2">
                  <a:lumMod val="75000"/>
                </a:schemeClr>
              </a:solidFill>
              <a:effectLst>
                <a:outerShdw blurRad="38100" dist="38100" dir="2700000" algn="tl">
                  <a:srgbClr val="000000">
                    <a:alpha val="43137"/>
                  </a:srgbClr>
                </a:outerShdw>
              </a:effectLst>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val>
            <c:numRef>
              <c:f>#REF!</c:f>
              <c:numCache>
                <c:formatCode>General</c:formatCode>
                <c:ptCount val="1"/>
                <c:pt idx="0">
                  <c:v>1</c:v>
                </c:pt>
              </c:numCache>
            </c:numRef>
          </c:val>
          <c:extLst>
            <c:ext xmlns:c15="http://schemas.microsoft.com/office/drawing/2012/chart" uri="{02D57815-91ED-43cb-92C2-25804820EDAC}">
              <c15:filteredCategoryTitle>
                <c15:cat>
                  <c:multiLvlStrRef>
                    <c:extLst>
                      <c:ext uri="{02D57815-91ED-43cb-92C2-25804820EDAC}">
                        <c15:formulaRef>
                          <c15:sqref>#REF!</c15:sqref>
                        </c15:formulaRef>
                      </c:ext>
                    </c:extLst>
                  </c:multiLvlStrRef>
                </c15:cat>
              </c15:filteredCategoryTitle>
            </c:ext>
            <c:ext xmlns:c16="http://schemas.microsoft.com/office/drawing/2014/chart" uri="{C3380CC4-5D6E-409C-BE32-E72D297353CC}">
              <c16:uniqueId val="{00000000-AEFD-43F0-BF90-F412E1129082}"/>
            </c:ext>
          </c:extLst>
        </c:ser>
        <c:dLbls>
          <c:showLegendKey val="0"/>
          <c:showVal val="0"/>
          <c:showCatName val="0"/>
          <c:showSerName val="0"/>
          <c:showPercent val="0"/>
          <c:showBubbleSize val="0"/>
        </c:dLbls>
        <c:gapWidth val="150"/>
        <c:shape val="box"/>
        <c:axId val="1338059296"/>
        <c:axId val="1355481712"/>
        <c:axId val="0"/>
      </c:bar3DChart>
      <c:catAx>
        <c:axId val="1338059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55481712"/>
        <c:crosses val="autoZero"/>
        <c:auto val="1"/>
        <c:lblAlgn val="ctr"/>
        <c:lblOffset val="100"/>
        <c:noMultiLvlLbl val="0"/>
      </c:catAx>
      <c:valAx>
        <c:axId val="1355481712"/>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133805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724019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9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92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202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275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06786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63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02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91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64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94590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60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51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74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72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Freeform 6" title="scalloped circle"/>
          <p:cNvSpPr/>
          <p:nvPr/>
        </p:nvSpPr>
        <p:spPr bwMode="auto">
          <a:xfrm>
            <a:off x="2667763" y="473202"/>
            <a:ext cx="3926681" cy="3921919"/>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823791"/>
            <a:ext cx="7738814" cy="3296241"/>
          </a:xfrm>
        </p:spPr>
        <p:txBody>
          <a:bodyPr anchor="ctr">
            <a:noAutofit/>
          </a:bodyPr>
          <a:lstStyle>
            <a:lvl1pPr algn="ctr">
              <a:defRPr sz="7500" spc="6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661284" y="4484398"/>
            <a:ext cx="6034030" cy="55670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8892" y="4781759"/>
            <a:ext cx="1747292" cy="261347"/>
          </a:xfrm>
        </p:spPr>
        <p:txBody>
          <a:bodyPr/>
          <a:lstStyle>
            <a:lvl1pPr>
              <a:defRPr baseline="0">
                <a:solidFill>
                  <a:schemeClr val="accent1">
                    <a:lumMod val="50000"/>
                  </a:schemeClr>
                </a:solidFill>
              </a:defRPr>
            </a:lvl1pPr>
          </a:lstStyle>
          <a:p>
            <a:fld id="{5586B75A-687E-405C-8A0B-8D00578BA2C3}" type="datetimeFigureOut">
              <a:rPr lang="en-US" smtClean="0"/>
              <a:pPr/>
              <a:t>6/25/2024</a:t>
            </a:fld>
            <a:endParaRPr lang="en-US" dirty="0"/>
          </a:p>
        </p:txBody>
      </p:sp>
      <p:sp>
        <p:nvSpPr>
          <p:cNvPr id="5" name="Footer Placeholder 4"/>
          <p:cNvSpPr>
            <a:spLocks noGrp="1"/>
          </p:cNvSpPr>
          <p:nvPr>
            <p:ph type="ftr" sz="quarter" idx="11"/>
          </p:nvPr>
        </p:nvSpPr>
        <p:spPr>
          <a:xfrm>
            <a:off x="3135249" y="4781759"/>
            <a:ext cx="3086100" cy="259347"/>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4781759"/>
            <a:ext cx="1747292" cy="259347"/>
          </a:xfrm>
        </p:spPr>
        <p:txBody>
          <a:bodyPr/>
          <a:lstStyle>
            <a:lvl1pPr>
              <a:defRPr baseline="0">
                <a:solidFill>
                  <a:schemeClr val="accent1">
                    <a:lumMod val="50000"/>
                  </a:schemeClr>
                </a:solidFill>
              </a:defRPr>
            </a:lvl1pPr>
          </a:lstStyle>
          <a:p>
            <a:pPr marL="0" lvl="0" indent="0" algn="r" rtl="0">
              <a:spcBef>
                <a:spcPts val="0"/>
              </a:spcBef>
              <a:spcAft>
                <a:spcPts val="0"/>
              </a:spcAft>
              <a:buNone/>
            </a:pPr>
            <a:fld id="{00000000-1234-1234-1234-123412341234}" type="slidenum">
              <a:rPr lang="es-CO" smtClean="0"/>
              <a:t>‹Nº›</a:t>
            </a:fld>
            <a:endParaRPr lang="es-CO"/>
          </a:p>
        </p:txBody>
      </p:sp>
      <p:sp>
        <p:nvSpPr>
          <p:cNvPr id="13" name="Rectangle 12" title="left edge border"/>
          <p:cNvSpPr/>
          <p:nvPr/>
        </p:nvSpPr>
        <p:spPr>
          <a:xfrm>
            <a:off x="0" y="0"/>
            <a:ext cx="21259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58089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8385278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286790"/>
            <a:ext cx="1119099" cy="420030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5" y="286789"/>
            <a:ext cx="6294439" cy="420030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160788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94783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174340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97568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946970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67271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4524341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432197" y="805417"/>
            <a:ext cx="6140303" cy="3048470"/>
          </a:xfrm>
        </p:spPr>
        <p:txBody>
          <a:bodyPr anchor="b">
            <a:normAutofit/>
          </a:bodyPr>
          <a:lstStyle>
            <a:lvl1pPr>
              <a:defRPr sz="6300" spc="6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432198" y="3869836"/>
            <a:ext cx="5263116" cy="713351"/>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2427410" y="4781759"/>
            <a:ext cx="1120460" cy="261347"/>
          </a:xfrm>
        </p:spPr>
        <p:txBody>
          <a:bodyPr/>
          <a:lstStyle>
            <a:lvl1pPr>
              <a:defRPr baseline="0">
                <a:solidFill>
                  <a:schemeClr val="tx2"/>
                </a:solidFill>
              </a:defRPr>
            </a:lvl1pPr>
          </a:lstStyle>
          <a:p>
            <a:fld id="{5586B75A-687E-405C-8A0B-8D00578BA2C3}" type="datetimeFigureOut">
              <a:rPr lang="en-US" smtClean="0"/>
              <a:pPr/>
              <a:t>6/25/2024</a:t>
            </a:fld>
            <a:endParaRPr lang="en-US" dirty="0"/>
          </a:p>
        </p:txBody>
      </p:sp>
      <p:sp>
        <p:nvSpPr>
          <p:cNvPr id="5" name="Footer Placeholder 4"/>
          <p:cNvSpPr>
            <a:spLocks noGrp="1"/>
          </p:cNvSpPr>
          <p:nvPr>
            <p:ph type="ftr" sz="quarter" idx="11"/>
          </p:nvPr>
        </p:nvSpPr>
        <p:spPr>
          <a:xfrm>
            <a:off x="3959298" y="4781759"/>
            <a:ext cx="3086100" cy="259347"/>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4781759"/>
            <a:ext cx="1115675" cy="259347"/>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es-CO" smtClean="0"/>
              <a:t>‹Nº›</a:t>
            </a:fld>
            <a:endParaRPr lang="es-CO"/>
          </a:p>
        </p:txBody>
      </p:sp>
      <p:grpSp>
        <p:nvGrpSpPr>
          <p:cNvPr id="7" name="Group 6" title="left scallop shape"/>
          <p:cNvGrpSpPr/>
          <p:nvPr/>
        </p:nvGrpSpPr>
        <p:grpSpPr>
          <a:xfrm>
            <a:off x="0" y="0"/>
            <a:ext cx="2110979" cy="51435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642646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307236150"/>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39546" y="285750"/>
            <a:ext cx="7629525" cy="112013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38759"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942975" y="2181826"/>
            <a:ext cx="3600450" cy="224729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75398"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4975398" y="2181826"/>
            <a:ext cx="3600450" cy="224729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540049504"/>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6/25/2024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0577763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6/25/2024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1691259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342900"/>
            <a:ext cx="2319086" cy="897503"/>
          </a:xfrm>
        </p:spPr>
        <p:txBody>
          <a:bodyPr anchor="b">
            <a:normAutofit/>
          </a:bodyPr>
          <a:lstStyle>
            <a:lvl1pPr>
              <a:lnSpc>
                <a:spcPct val="100000"/>
              </a:lnSpc>
              <a:defRPr sz="1425" b="1" i="0" cap="all" spc="225"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3788" y="690283"/>
            <a:ext cx="4618814" cy="37388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53414" y="1306002"/>
            <a:ext cx="2319086"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a:xfrm>
            <a:off x="573789" y="4781759"/>
            <a:ext cx="925016" cy="261347"/>
          </a:xfrm>
        </p:spPr>
        <p:txBody>
          <a:bodyPr/>
          <a:lstStyle/>
          <a:p>
            <a:fld id="{5586B75A-687E-405C-8A0B-8D00578BA2C3}" type="datetimeFigureOut">
              <a:rPr lang="en-US" smtClean="0"/>
              <a:pPr/>
              <a:t>6/25/2024</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8261" y="4781759"/>
            <a:ext cx="924342" cy="259347"/>
          </a:xfrm>
        </p:spPr>
        <p:txBody>
          <a:bodyPr/>
          <a:lstStyle/>
          <a:p>
            <a:pPr marL="0" lvl="0" indent="0" algn="r" rtl="0">
              <a:spcBef>
                <a:spcPts val="0"/>
              </a:spcBef>
              <a:spcAft>
                <a:spcPts val="0"/>
              </a:spcAft>
              <a:buNone/>
            </a:pPr>
            <a:fld id="{00000000-1234-1234-1234-123412341234}" type="slidenum">
              <a:rPr lang="es-CO" smtClean="0"/>
              <a:t>‹Nº›</a:t>
            </a:fld>
            <a:endParaRPr lang="es-CO"/>
          </a:p>
        </p:txBody>
      </p:sp>
      <p:sp>
        <p:nvSpPr>
          <p:cNvPr id="8" name="Rectangle 7"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3157128"/>
      </p:ext>
    </p:extLst>
  </p:cSld>
  <p:clrMapOvr>
    <a:masterClrMapping/>
  </p:clrMapOvr>
  <p:hf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11"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342900"/>
            <a:ext cx="2319088" cy="897503"/>
          </a:xfrm>
        </p:spPr>
        <p:txBody>
          <a:bodyPr anchor="b">
            <a:normAutofit/>
          </a:bodyPr>
          <a:lstStyle>
            <a:lvl1pPr>
              <a:lnSpc>
                <a:spcPct val="100000"/>
              </a:lnSpc>
              <a:defRPr sz="1425" b="1" i="0" spc="225"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253413" y="1306002"/>
            <a:ext cx="2319088"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a:xfrm>
            <a:off x="574463" y="4781759"/>
            <a:ext cx="924342" cy="261347"/>
          </a:xfrm>
        </p:spPr>
        <p:txBody>
          <a:bodyPr/>
          <a:lstStyle/>
          <a:p>
            <a:fld id="{5586B75A-687E-405C-8A0B-8D00578BA2C3}" type="datetimeFigureOut">
              <a:rPr lang="en-US" smtClean="0"/>
              <a:pPr/>
              <a:t>6/25/2024</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5676" y="4781759"/>
            <a:ext cx="925830" cy="259347"/>
          </a:xfrm>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5687056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286789"/>
            <a:ext cx="7633742" cy="111909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38758" y="1714501"/>
            <a:ext cx="7633742" cy="269519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38758" y="4781759"/>
            <a:ext cx="1747292" cy="261347"/>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5586B75A-687E-405C-8A0B-8D00578BA2C3}" type="datetimeFigureOut">
              <a:rPr lang="en-US" smtClean="0"/>
              <a:pPr/>
              <a:t>6/25/2024</a:t>
            </a:fld>
            <a:endParaRPr lang="en-US" dirty="0"/>
          </a:p>
        </p:txBody>
      </p:sp>
      <p:sp>
        <p:nvSpPr>
          <p:cNvPr id="5" name="Footer Placeholder 4"/>
          <p:cNvSpPr>
            <a:spLocks noGrp="1"/>
          </p:cNvSpPr>
          <p:nvPr>
            <p:ph type="ftr" sz="quarter" idx="3"/>
          </p:nvPr>
        </p:nvSpPr>
        <p:spPr>
          <a:xfrm>
            <a:off x="3028950" y="4781759"/>
            <a:ext cx="3086100" cy="259347"/>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4781759"/>
            <a:ext cx="2114549" cy="259347"/>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pPr marL="0" lvl="0" indent="0" algn="r" rtl="0">
              <a:spcBef>
                <a:spcPts val="0"/>
              </a:spcBef>
              <a:spcAft>
                <a:spcPts val="0"/>
              </a:spcAft>
              <a:buNone/>
            </a:pPr>
            <a:fld id="{00000000-1234-1234-1234-123412341234}" type="slidenum">
              <a:rPr lang="es-CO" smtClean="0"/>
              <a:t>‹Nº›</a:t>
            </a:fld>
            <a:endParaRPr lang="es-CO"/>
          </a:p>
        </p:txBody>
      </p:sp>
      <p:sp>
        <p:nvSpPr>
          <p:cNvPr id="11" name="Freeform 6" title="Left scallop edge"/>
          <p:cNvSpPr/>
          <p:nvPr/>
        </p:nvSpPr>
        <p:spPr bwMode="auto">
          <a:xfrm>
            <a:off x="0" y="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66299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ransition>
    <p:fade thruBlk="1"/>
  </p:transition>
  <p:hf hdr="0" ftr="0" dt="0"/>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122427" y="668001"/>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461723" y="2915416"/>
            <a:ext cx="4962600" cy="1416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b="1" dirty="0">
                <a:solidFill>
                  <a:schemeClr val="accent1"/>
                </a:solidFill>
              </a:rPr>
              <a:t>INFORME SIAU </a:t>
            </a:r>
            <a:br>
              <a:rPr lang="en" sz="5400" b="1" dirty="0">
                <a:solidFill>
                  <a:schemeClr val="accent1"/>
                </a:solidFill>
              </a:rPr>
            </a:br>
            <a:r>
              <a:rPr lang="es-CO" sz="5400" b="1" dirty="0">
                <a:solidFill>
                  <a:schemeClr val="accent1"/>
                </a:solidFill>
              </a:rPr>
              <a:t>I TRIMESTRE  </a:t>
            </a:r>
            <a:br>
              <a:rPr lang="en" sz="5400" b="1" dirty="0">
                <a:solidFill>
                  <a:schemeClr val="accent1"/>
                </a:solidFill>
              </a:rPr>
            </a:br>
            <a:r>
              <a:rPr lang="en" sz="5400" b="1" dirty="0">
                <a:solidFill>
                  <a:schemeClr val="accent1"/>
                </a:solidFill>
              </a:rPr>
              <a:t>2024</a:t>
            </a:r>
            <a:endParaRPr sz="5400" b="1" dirty="0">
              <a:solidFill>
                <a:schemeClr val="accent1"/>
              </a:solidFill>
            </a:endParaRPr>
          </a:p>
        </p:txBody>
      </p:sp>
      <p:pic>
        <p:nvPicPr>
          <p:cNvPr id="339" name="Picture 4" descr="http://pijaossalud.com.co/logoanima.png"/>
          <p:cNvPicPr>
            <a:picLocks noChangeAspect="1" noChangeArrowheads="1"/>
          </p:cNvPicPr>
          <p:nvPr/>
        </p:nvPicPr>
        <p:blipFill>
          <a:blip r:embed="rId3"/>
          <a:srcRect/>
          <a:stretch>
            <a:fillRect/>
          </a:stretch>
        </p:blipFill>
        <p:spPr bwMode="auto">
          <a:xfrm>
            <a:off x="1962024" y="484291"/>
            <a:ext cx="2078943" cy="195601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8" name="Google Shape;858;p19"/>
          <p:cNvSpPr txBox="1">
            <a:spLocks noGrp="1"/>
          </p:cNvSpPr>
          <p:nvPr>
            <p:ph type="title"/>
          </p:nvPr>
        </p:nvSpPr>
        <p:spPr>
          <a:xfrm>
            <a:off x="369972" y="518193"/>
            <a:ext cx="7488243" cy="108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b="1" dirty="0"/>
              <a:t>MOTIVOS GENERALES </a:t>
            </a:r>
            <a:br>
              <a:rPr lang="en" sz="3600" b="1" dirty="0"/>
            </a:br>
            <a:r>
              <a:rPr lang="en" sz="3600" b="1" dirty="0"/>
              <a:t>DE PQRS</a:t>
            </a:r>
            <a:endParaRPr sz="3600" b="1" dirty="0"/>
          </a:p>
        </p:txBody>
      </p:sp>
      <p:sp>
        <p:nvSpPr>
          <p:cNvPr id="860" name="Google Shape;860;p19"/>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pic>
        <p:nvPicPr>
          <p:cNvPr id="5" name="Picture 4" descr="http://pijaossalud.com.co/logoanima.png"/>
          <p:cNvPicPr>
            <a:picLocks noChangeAspect="1" noChangeArrowheads="1"/>
          </p:cNvPicPr>
          <p:nvPr/>
        </p:nvPicPr>
        <p:blipFill>
          <a:blip r:embed="rId3"/>
          <a:srcRect/>
          <a:stretch>
            <a:fillRect/>
          </a:stretch>
        </p:blipFill>
        <p:spPr bwMode="auto">
          <a:xfrm>
            <a:off x="6804655" y="249225"/>
            <a:ext cx="1282010" cy="1206207"/>
          </a:xfrm>
          <a:prstGeom prst="rect">
            <a:avLst/>
          </a:prstGeom>
          <a:noFill/>
          <a:ln w="9525">
            <a:noFill/>
            <a:miter lim="800000"/>
            <a:headEnd/>
            <a:tailEnd/>
          </a:ln>
        </p:spPr>
      </p:pic>
      <p:graphicFrame>
        <p:nvGraphicFramePr>
          <p:cNvPr id="2" name="Gráfico 1">
            <a:extLst>
              <a:ext uri="{FF2B5EF4-FFF2-40B4-BE49-F238E27FC236}">
                <a16:creationId xmlns:a16="http://schemas.microsoft.com/office/drawing/2014/main" id="{698CFB4B-2210-B461-A097-F54F092172BA}"/>
              </a:ext>
            </a:extLst>
          </p:cNvPr>
          <p:cNvGraphicFramePr>
            <a:graphicFrameLocks/>
          </p:cNvGraphicFramePr>
          <p:nvPr>
            <p:extLst>
              <p:ext uri="{D42A27DB-BD31-4B8C-83A1-F6EECF244321}">
                <p14:modId xmlns:p14="http://schemas.microsoft.com/office/powerpoint/2010/main" val="2250398131"/>
              </p:ext>
            </p:extLst>
          </p:nvPr>
        </p:nvGraphicFramePr>
        <p:xfrm>
          <a:off x="1503485" y="1335544"/>
          <a:ext cx="5811715" cy="330120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21"/>
          <p:cNvSpPr txBox="1">
            <a:spLocks noGrp="1"/>
          </p:cNvSpPr>
          <p:nvPr>
            <p:ph type="title"/>
          </p:nvPr>
        </p:nvSpPr>
        <p:spPr>
          <a:xfrm>
            <a:off x="457199" y="681800"/>
            <a:ext cx="8191825" cy="108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b="1" dirty="0"/>
              <a:t>IPS CON MAYOR NUMERO DE PQRS</a:t>
            </a:r>
            <a:endParaRPr sz="3600" b="1" dirty="0"/>
          </a:p>
        </p:txBody>
      </p:sp>
      <p:sp>
        <p:nvSpPr>
          <p:cNvPr id="1009" name="Google Shape;1009;p21"/>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pic>
        <p:nvPicPr>
          <p:cNvPr id="5" name="Picture 4" descr="http://pijaossalud.com.co/logoanima.png"/>
          <p:cNvPicPr>
            <a:picLocks noChangeAspect="1" noChangeArrowheads="1"/>
          </p:cNvPicPr>
          <p:nvPr/>
        </p:nvPicPr>
        <p:blipFill>
          <a:blip r:embed="rId3"/>
          <a:srcRect/>
          <a:stretch>
            <a:fillRect/>
          </a:stretch>
        </p:blipFill>
        <p:spPr bwMode="auto">
          <a:xfrm>
            <a:off x="7911736" y="3915666"/>
            <a:ext cx="1194189" cy="1123579"/>
          </a:xfrm>
          <a:prstGeom prst="rect">
            <a:avLst/>
          </a:prstGeom>
          <a:noFill/>
          <a:ln w="9525">
            <a:noFill/>
            <a:miter lim="800000"/>
            <a:headEnd/>
            <a:tailEnd/>
          </a:ln>
        </p:spPr>
      </p:pic>
      <p:graphicFrame>
        <p:nvGraphicFramePr>
          <p:cNvPr id="2" name="Tabla 1">
            <a:extLst>
              <a:ext uri="{FF2B5EF4-FFF2-40B4-BE49-F238E27FC236}">
                <a16:creationId xmlns:a16="http://schemas.microsoft.com/office/drawing/2014/main" id="{9B86141D-2DC5-2B95-1CB2-DC13055DCFC6}"/>
              </a:ext>
            </a:extLst>
          </p:cNvPr>
          <p:cNvGraphicFramePr>
            <a:graphicFrameLocks noGrp="1"/>
          </p:cNvGraphicFramePr>
          <p:nvPr>
            <p:extLst>
              <p:ext uri="{D42A27DB-BD31-4B8C-83A1-F6EECF244321}">
                <p14:modId xmlns:p14="http://schemas.microsoft.com/office/powerpoint/2010/main" val="3892681603"/>
              </p:ext>
            </p:extLst>
          </p:nvPr>
        </p:nvGraphicFramePr>
        <p:xfrm>
          <a:off x="1746250" y="1752014"/>
          <a:ext cx="5651500" cy="2678430"/>
        </p:xfrm>
        <a:graphic>
          <a:graphicData uri="http://schemas.openxmlformats.org/drawingml/2006/table">
            <a:tbl>
              <a:tblPr/>
              <a:tblGrid>
                <a:gridCol w="4241312">
                  <a:extLst>
                    <a:ext uri="{9D8B030D-6E8A-4147-A177-3AD203B41FA5}">
                      <a16:colId xmlns:a16="http://schemas.microsoft.com/office/drawing/2014/main" val="497570674"/>
                    </a:ext>
                  </a:extLst>
                </a:gridCol>
                <a:gridCol w="1410188">
                  <a:extLst>
                    <a:ext uri="{9D8B030D-6E8A-4147-A177-3AD203B41FA5}">
                      <a16:colId xmlns:a16="http://schemas.microsoft.com/office/drawing/2014/main" val="489597044"/>
                    </a:ext>
                  </a:extLst>
                </a:gridCol>
              </a:tblGrid>
              <a:tr h="238125">
                <a:tc>
                  <a:txBody>
                    <a:bodyPr/>
                    <a:lstStyle/>
                    <a:p>
                      <a:pPr algn="ctr" fontAlgn="b"/>
                      <a:r>
                        <a:rPr lang="es-CO" sz="1400" b="1" i="0" u="none" strike="noStrike">
                          <a:solidFill>
                            <a:srgbClr val="000000"/>
                          </a:solidFill>
                          <a:effectLst/>
                          <a:latin typeface="Aptos Narrow" panose="020B0004020202020204" pitchFamily="34" charset="0"/>
                        </a:rPr>
                        <a:t>NOMBRE IPS</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400" b="1" i="0" u="none" strike="noStrike">
                          <a:solidFill>
                            <a:srgbClr val="000000"/>
                          </a:solidFill>
                          <a:effectLst/>
                          <a:latin typeface="Aptos Narrow" panose="020B0004020202020204" pitchFamily="34" charset="0"/>
                        </a:rPr>
                        <a:t>CANTIDAD</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272435452"/>
                  </a:ext>
                </a:extLst>
              </a:tr>
              <a:tr h="190500">
                <a:tc>
                  <a:txBody>
                    <a:bodyPr/>
                    <a:lstStyle/>
                    <a:p>
                      <a:pPr algn="ctr" fontAlgn="b"/>
                      <a:r>
                        <a:rPr lang="en-US" sz="1100" b="1" i="0" u="none" strike="noStrike" dirty="0">
                          <a:solidFill>
                            <a:srgbClr val="000000"/>
                          </a:solidFill>
                          <a:effectLst/>
                          <a:latin typeface="Aptos Narrow" panose="020B0004020202020204" pitchFamily="34" charset="0"/>
                        </a:rPr>
                        <a:t>THE WALA IPS INDIGENA PUBLICA</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41</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253649303"/>
                  </a:ext>
                </a:extLst>
              </a:tr>
              <a:tr h="190500">
                <a:tc>
                  <a:txBody>
                    <a:bodyPr/>
                    <a:lstStyle/>
                    <a:p>
                      <a:pPr algn="ctr" fontAlgn="b"/>
                      <a:r>
                        <a:rPr lang="es-CO" sz="1100" b="1" i="0" u="none" strike="noStrike">
                          <a:solidFill>
                            <a:srgbClr val="000000"/>
                          </a:solidFill>
                          <a:effectLst/>
                          <a:latin typeface="Aptos Narrow" panose="020B0004020202020204" pitchFamily="34" charset="0"/>
                        </a:rPr>
                        <a:t>COODESURIS</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33</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763740774"/>
                  </a:ext>
                </a:extLst>
              </a:tr>
              <a:tr h="190500">
                <a:tc>
                  <a:txBody>
                    <a:bodyPr/>
                    <a:lstStyle/>
                    <a:p>
                      <a:pPr algn="ctr" fontAlgn="b"/>
                      <a:r>
                        <a:rPr lang="es-CO" sz="1100" b="1" i="0" u="none" strike="noStrike">
                          <a:solidFill>
                            <a:srgbClr val="000000"/>
                          </a:solidFill>
                          <a:effectLst/>
                          <a:latin typeface="Aptos Narrow" panose="020B0004020202020204" pitchFamily="34" charset="0"/>
                        </a:rPr>
                        <a:t>DISFARMA GC SAS</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26</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509596470"/>
                  </a:ext>
                </a:extLst>
              </a:tr>
              <a:tr h="190500">
                <a:tc>
                  <a:txBody>
                    <a:bodyPr/>
                    <a:lstStyle/>
                    <a:p>
                      <a:pPr algn="ctr" fontAlgn="b"/>
                      <a:r>
                        <a:rPr lang="es-CO" sz="1100" b="1" i="0" u="none" strike="noStrike">
                          <a:solidFill>
                            <a:srgbClr val="000000"/>
                          </a:solidFill>
                          <a:effectLst/>
                          <a:latin typeface="Aptos Narrow" panose="020B0004020202020204" pitchFamily="34" charset="0"/>
                        </a:rPr>
                        <a:t>SHARON MEDICAL GROUP SAS</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a:solidFill>
                            <a:srgbClr val="000000"/>
                          </a:solidFill>
                          <a:effectLst/>
                          <a:latin typeface="Aptos Narrow" panose="020B0004020202020204" pitchFamily="34" charset="0"/>
                        </a:rPr>
                        <a:t>20</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262569347"/>
                  </a:ext>
                </a:extLst>
              </a:tr>
              <a:tr h="190500">
                <a:tc>
                  <a:txBody>
                    <a:bodyPr/>
                    <a:lstStyle/>
                    <a:p>
                      <a:pPr algn="ctr" fontAlgn="b"/>
                      <a:r>
                        <a:rPr lang="es-CO" sz="1100" b="1" i="0" u="none" strike="noStrike">
                          <a:solidFill>
                            <a:srgbClr val="000000"/>
                          </a:solidFill>
                          <a:effectLst/>
                          <a:latin typeface="Aptos Narrow" panose="020B0004020202020204" pitchFamily="34" charset="0"/>
                        </a:rPr>
                        <a:t>EMPRESA SOCIAL DEL ESTADO HOSPITAL UNIVERSITARIO SAN JORGE - PEREIRA</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18</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746499459"/>
                  </a:ext>
                </a:extLst>
              </a:tr>
              <a:tr h="190500">
                <a:tc>
                  <a:txBody>
                    <a:bodyPr/>
                    <a:lstStyle/>
                    <a:p>
                      <a:pPr algn="ctr" fontAlgn="b"/>
                      <a:r>
                        <a:rPr lang="es-CO" sz="1100" b="1" i="0" u="none" strike="noStrike">
                          <a:solidFill>
                            <a:srgbClr val="000000"/>
                          </a:solidFill>
                          <a:effectLst/>
                          <a:latin typeface="Aptos Narrow" panose="020B0004020202020204" pitchFamily="34" charset="0"/>
                        </a:rPr>
                        <a:t>SOCIMEDICOS SAS</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a:solidFill>
                            <a:srgbClr val="000000"/>
                          </a:solidFill>
                          <a:effectLst/>
                          <a:latin typeface="Aptos Narrow" panose="020B0004020202020204" pitchFamily="34" charset="0"/>
                        </a:rPr>
                        <a:t>13</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592753362"/>
                  </a:ext>
                </a:extLst>
              </a:tr>
              <a:tr h="190500">
                <a:tc>
                  <a:txBody>
                    <a:bodyPr/>
                    <a:lstStyle/>
                    <a:p>
                      <a:pPr algn="ctr" fontAlgn="b"/>
                      <a:r>
                        <a:rPr lang="pt-BR" sz="1100" b="1" i="0" u="none" strike="noStrike">
                          <a:solidFill>
                            <a:srgbClr val="000000"/>
                          </a:solidFill>
                          <a:effectLst/>
                          <a:latin typeface="Aptos Narrow" panose="020B0004020202020204" pitchFamily="34" charset="0"/>
                        </a:rPr>
                        <a:t>UROCADIZ ESPECIALIDADES MEDICO QUIRURGICAS SAS</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13</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697142765"/>
                  </a:ext>
                </a:extLst>
              </a:tr>
              <a:tr h="190500">
                <a:tc>
                  <a:txBody>
                    <a:bodyPr/>
                    <a:lstStyle/>
                    <a:p>
                      <a:pPr algn="ctr" fontAlgn="b"/>
                      <a:r>
                        <a:rPr lang="es-CO" sz="1100" b="1" i="0" u="none" strike="noStrike">
                          <a:solidFill>
                            <a:srgbClr val="000000"/>
                          </a:solidFill>
                          <a:effectLst/>
                          <a:latin typeface="Aptos Narrow" panose="020B0004020202020204" pitchFamily="34" charset="0"/>
                        </a:rPr>
                        <a:t>CENTRAL DE ESPECIALISTAS DE COLOMBIA S.A.S.</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a:solidFill>
                            <a:srgbClr val="000000"/>
                          </a:solidFill>
                          <a:effectLst/>
                          <a:latin typeface="Aptos Narrow" panose="020B0004020202020204" pitchFamily="34" charset="0"/>
                        </a:rPr>
                        <a:t>11</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757864025"/>
                  </a:ext>
                </a:extLst>
              </a:tr>
              <a:tr h="190500">
                <a:tc>
                  <a:txBody>
                    <a:bodyPr/>
                    <a:lstStyle/>
                    <a:p>
                      <a:pPr algn="ctr" fontAlgn="b"/>
                      <a:r>
                        <a:rPr lang="it-IT" sz="1100" b="1" i="0" u="none" strike="noStrike">
                          <a:solidFill>
                            <a:srgbClr val="000000"/>
                          </a:solidFill>
                          <a:effectLst/>
                          <a:latin typeface="Aptos Narrow" panose="020B0004020202020204" pitchFamily="34" charset="0"/>
                        </a:rPr>
                        <a:t>INSTITUTO OFTALMOLOGICO DEL TOLIMA SAS</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10</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181855085"/>
                  </a:ext>
                </a:extLst>
              </a:tr>
              <a:tr h="190500">
                <a:tc>
                  <a:txBody>
                    <a:bodyPr/>
                    <a:lstStyle/>
                    <a:p>
                      <a:pPr algn="ctr" fontAlgn="b"/>
                      <a:r>
                        <a:rPr lang="es-CO" sz="1100" b="1" i="0" u="none" strike="noStrike">
                          <a:solidFill>
                            <a:srgbClr val="000000"/>
                          </a:solidFill>
                          <a:effectLst/>
                          <a:latin typeface="Aptos Narrow" panose="020B0004020202020204" pitchFamily="34" charset="0"/>
                        </a:rPr>
                        <a:t>CLINICA IBAGUE S.A</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a:solidFill>
                            <a:srgbClr val="000000"/>
                          </a:solidFill>
                          <a:effectLst/>
                          <a:latin typeface="Aptos Narrow" panose="020B0004020202020204" pitchFamily="34" charset="0"/>
                        </a:rPr>
                        <a:t>8</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513353387"/>
                  </a:ext>
                </a:extLst>
              </a:tr>
              <a:tr h="190500">
                <a:tc>
                  <a:txBody>
                    <a:bodyPr/>
                    <a:lstStyle/>
                    <a:p>
                      <a:pPr algn="ctr" fontAlgn="b"/>
                      <a:r>
                        <a:rPr lang="pt-BR" sz="1100" b="1" i="0" u="none" strike="noStrike">
                          <a:solidFill>
                            <a:srgbClr val="000000"/>
                          </a:solidFill>
                          <a:effectLst/>
                          <a:latin typeface="Aptos Narrow" panose="020B0004020202020204" pitchFamily="34" charset="0"/>
                        </a:rPr>
                        <a:t>HOSPITAL CARDIOVASCULAR DE CUNDINAMARCA S.A - SOACHA</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8</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036592013"/>
                  </a:ext>
                </a:extLst>
              </a:tr>
              <a:tr h="190500">
                <a:tc>
                  <a:txBody>
                    <a:bodyPr/>
                    <a:lstStyle/>
                    <a:p>
                      <a:pPr algn="ctr" fontAlgn="b"/>
                      <a:r>
                        <a:rPr lang="es-CO" sz="1100" b="1" i="0" u="none" strike="noStrike" dirty="0">
                          <a:solidFill>
                            <a:srgbClr val="000000"/>
                          </a:solidFill>
                          <a:effectLst/>
                          <a:latin typeface="Aptos Narrow" panose="020B0004020202020204" pitchFamily="34" charset="0"/>
                        </a:rPr>
                        <a:t>INVERAUDIT S.A.S.</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s-CO" sz="1100" b="1" i="0" u="none" strike="noStrike" dirty="0">
                          <a:solidFill>
                            <a:srgbClr val="000000"/>
                          </a:solidFill>
                          <a:effectLst/>
                          <a:latin typeface="Aptos Narrow" panose="020B0004020202020204" pitchFamily="34" charset="0"/>
                        </a:rPr>
                        <a:t>7</a:t>
                      </a:r>
                    </a:p>
                  </a:txBody>
                  <a:tcPr marL="9525" marR="9525" marT="9525"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66772074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29"/>
          <p:cNvSpPr txBox="1">
            <a:spLocks noGrp="1"/>
          </p:cNvSpPr>
          <p:nvPr>
            <p:ph type="title"/>
          </p:nvPr>
        </p:nvSpPr>
        <p:spPr>
          <a:xfrm>
            <a:off x="457199" y="605600"/>
            <a:ext cx="7514705" cy="108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b="1" dirty="0"/>
              <a:t>MECANISMOS DE SOCIALIZACION </a:t>
            </a:r>
            <a:br>
              <a:rPr lang="en" sz="3200" b="1" dirty="0"/>
            </a:br>
            <a:r>
              <a:rPr lang="en" sz="3200" b="1" dirty="0"/>
              <a:t>DE LAS PQRS</a:t>
            </a:r>
            <a:endParaRPr sz="3200" b="1" dirty="0"/>
          </a:p>
        </p:txBody>
      </p:sp>
      <p:sp>
        <p:nvSpPr>
          <p:cNvPr id="1738" name="Google Shape;1738;p29"/>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12</a:t>
            </a:fld>
            <a:endParaRPr/>
          </a:p>
        </p:txBody>
      </p:sp>
      <p:sp>
        <p:nvSpPr>
          <p:cNvPr id="16" name="Rectángulo 15"/>
          <p:cNvSpPr/>
          <p:nvPr/>
        </p:nvSpPr>
        <p:spPr>
          <a:xfrm>
            <a:off x="610095" y="1572014"/>
            <a:ext cx="5871326" cy="3693319"/>
          </a:xfrm>
          <a:prstGeom prst="rect">
            <a:avLst/>
          </a:prstGeom>
        </p:spPr>
        <p:txBody>
          <a:bodyPr wrap="square">
            <a:spAutoFit/>
          </a:bodyPr>
          <a:lstStyle/>
          <a:p>
            <a:pPr marL="285750" indent="-285750" algn="just">
              <a:buFont typeface="Arial" panose="020B0604020202020204" pitchFamily="34" charset="0"/>
              <a:buChar char="•"/>
            </a:pPr>
            <a:r>
              <a:rPr lang="es-MX" sz="1800" b="1" dirty="0">
                <a:solidFill>
                  <a:schemeClr val="accent2"/>
                </a:solidFill>
              </a:rPr>
              <a:t>Socialización a los prestadores y áreas de la EPSI con mayor número de PQRS</a:t>
            </a:r>
          </a:p>
          <a:p>
            <a:pPr marL="285750" indent="-285750" algn="just">
              <a:buFont typeface="Arial" panose="020B0604020202020204" pitchFamily="34" charset="0"/>
              <a:buChar char="•"/>
            </a:pPr>
            <a:r>
              <a:rPr lang="es-MX" sz="1800" b="1" dirty="0">
                <a:solidFill>
                  <a:schemeClr val="accent2"/>
                </a:solidFill>
              </a:rPr>
              <a:t>PAMEC</a:t>
            </a:r>
          </a:p>
          <a:p>
            <a:pPr marL="285750" indent="-285750" algn="just">
              <a:buFont typeface="Arial" panose="020B0604020202020204" pitchFamily="34" charset="0"/>
              <a:buChar char="•"/>
            </a:pPr>
            <a:r>
              <a:rPr lang="es-MX" sz="1800" b="1" dirty="0">
                <a:solidFill>
                  <a:schemeClr val="accent2"/>
                </a:solidFill>
              </a:rPr>
              <a:t>Informe mensual de SIAU </a:t>
            </a:r>
          </a:p>
          <a:p>
            <a:pPr marL="285750" indent="-285750" algn="just">
              <a:buFont typeface="Arial" panose="020B0604020202020204" pitchFamily="34" charset="0"/>
              <a:buChar char="•"/>
            </a:pPr>
            <a:r>
              <a:rPr lang="es-MX" sz="1800" b="1" dirty="0">
                <a:solidFill>
                  <a:schemeClr val="accent2"/>
                </a:solidFill>
              </a:rPr>
              <a:t>Circular 017 de 2020 Supersalud (GT005 Inventario PQRS y GT006 Respuesta PQRS)</a:t>
            </a:r>
          </a:p>
          <a:p>
            <a:pPr marL="285750" indent="-285750" algn="just">
              <a:buFont typeface="Arial" panose="020B0604020202020204" pitchFamily="34" charset="0"/>
              <a:buChar char="•"/>
            </a:pPr>
            <a:r>
              <a:rPr lang="es-MX" sz="1800" b="1" dirty="0">
                <a:solidFill>
                  <a:schemeClr val="accent2"/>
                </a:solidFill>
              </a:rPr>
              <a:t>Circular 008 (oportunidad respuesta)</a:t>
            </a:r>
          </a:p>
          <a:p>
            <a:pPr marL="285750" indent="-285750" algn="just">
              <a:buFont typeface="Arial" panose="020B0604020202020204" pitchFamily="34" charset="0"/>
              <a:buChar char="•"/>
            </a:pPr>
            <a:r>
              <a:rPr lang="es-MX" sz="1800" b="1" dirty="0">
                <a:solidFill>
                  <a:schemeClr val="accent2"/>
                </a:solidFill>
              </a:rPr>
              <a:t>Seguimiento con cargue de evidencias según formulación de Plan de Acción de la Política de Participación Social Resolución 2063 de 2017 Minsalud cargue a PISIS. </a:t>
            </a:r>
            <a:endParaRPr lang="en-US" sz="1800" b="1" dirty="0">
              <a:solidFill>
                <a:schemeClr val="accent2"/>
              </a:solidFill>
            </a:endParaRPr>
          </a:p>
          <a:p>
            <a:pPr algn="just"/>
            <a:endParaRPr lang="es-MX" sz="1800" b="1" dirty="0">
              <a:solidFill>
                <a:schemeClr val="accent2"/>
              </a:solidFill>
            </a:endParaRPr>
          </a:p>
          <a:p>
            <a:pPr marL="285750" indent="-285750" algn="just">
              <a:buFont typeface="Arial" panose="020B0604020202020204" pitchFamily="34" charset="0"/>
              <a:buChar char="•"/>
            </a:pPr>
            <a:endParaRPr lang="es-MX" sz="1800" b="1" dirty="0">
              <a:solidFill>
                <a:schemeClr val="accent2"/>
              </a:solidFill>
            </a:endParaRPr>
          </a:p>
        </p:txBody>
      </p:sp>
      <p:pic>
        <p:nvPicPr>
          <p:cNvPr id="5" name="Picture 4" descr="http://pijaossalud.com.co/logoanima.png"/>
          <p:cNvPicPr>
            <a:picLocks noChangeAspect="1" noChangeArrowheads="1"/>
          </p:cNvPicPr>
          <p:nvPr/>
        </p:nvPicPr>
        <p:blipFill>
          <a:blip r:embed="rId3"/>
          <a:srcRect/>
          <a:stretch>
            <a:fillRect/>
          </a:stretch>
        </p:blipFill>
        <p:spPr bwMode="auto">
          <a:xfrm>
            <a:off x="7911736" y="3995183"/>
            <a:ext cx="1081971" cy="1017996"/>
          </a:xfrm>
          <a:prstGeom prst="rect">
            <a:avLst/>
          </a:prstGeom>
          <a:noFill/>
          <a:ln w="9525">
            <a:noFill/>
            <a:miter lim="800000"/>
            <a:headEnd/>
            <a:tailEnd/>
          </a:ln>
        </p:spPr>
      </p:pic>
      <p:grpSp>
        <p:nvGrpSpPr>
          <p:cNvPr id="6" name="Google Shape;2623;p47"/>
          <p:cNvGrpSpPr/>
          <p:nvPr/>
        </p:nvGrpSpPr>
        <p:grpSpPr>
          <a:xfrm>
            <a:off x="6498621" y="1447914"/>
            <a:ext cx="2607304" cy="2682073"/>
            <a:chOff x="1926580" y="602477"/>
            <a:chExt cx="4456273" cy="4762466"/>
          </a:xfrm>
        </p:grpSpPr>
        <p:sp>
          <p:nvSpPr>
            <p:cNvPr id="7" name="Google Shape;2624;p47"/>
            <p:cNvSpPr/>
            <p:nvPr/>
          </p:nvSpPr>
          <p:spPr>
            <a:xfrm>
              <a:off x="4352367" y="1409287"/>
              <a:ext cx="1407834" cy="1779317"/>
            </a:xfrm>
            <a:custGeom>
              <a:avLst/>
              <a:gdLst/>
              <a:ahLst/>
              <a:cxnLst/>
              <a:rect l="l" t="t" r="r" b="b"/>
              <a:pathLst>
                <a:path w="1407834" h="1779317" extrusionOk="0">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2625;p47"/>
            <p:cNvSpPr/>
            <p:nvPr/>
          </p:nvSpPr>
          <p:spPr>
            <a:xfrm>
              <a:off x="4492846" y="1745654"/>
              <a:ext cx="1118701" cy="793785"/>
            </a:xfrm>
            <a:custGeom>
              <a:avLst/>
              <a:gdLst/>
              <a:ahLst/>
              <a:cxnLst/>
              <a:rect l="l" t="t" r="r" b="b"/>
              <a:pathLst>
                <a:path w="1118701" h="793785" extrusionOk="0">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626;p47"/>
            <p:cNvSpPr/>
            <p:nvPr/>
          </p:nvSpPr>
          <p:spPr>
            <a:xfrm>
              <a:off x="3766118" y="879295"/>
              <a:ext cx="2497551" cy="3394041"/>
            </a:xfrm>
            <a:custGeom>
              <a:avLst/>
              <a:gdLst/>
              <a:ahLst/>
              <a:cxnLst/>
              <a:rect l="l" t="t" r="r" b="b"/>
              <a:pathLst>
                <a:path w="2497551" h="3394041" extrusionOk="0">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627;p47"/>
            <p:cNvSpPr/>
            <p:nvPr/>
          </p:nvSpPr>
          <p:spPr>
            <a:xfrm>
              <a:off x="3744257" y="892344"/>
              <a:ext cx="2498022" cy="3393845"/>
            </a:xfrm>
            <a:custGeom>
              <a:avLst/>
              <a:gdLst/>
              <a:ahLst/>
              <a:cxnLst/>
              <a:rect l="l" t="t" r="r" b="b"/>
              <a:pathLst>
                <a:path w="2498022" h="3393845" extrusionOk="0">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628;p47"/>
            <p:cNvSpPr/>
            <p:nvPr/>
          </p:nvSpPr>
          <p:spPr>
            <a:xfrm>
              <a:off x="3740075" y="894303"/>
              <a:ext cx="2498022" cy="3394082"/>
            </a:xfrm>
            <a:custGeom>
              <a:avLst/>
              <a:gdLst/>
              <a:ahLst/>
              <a:cxnLst/>
              <a:rect l="l" t="t" r="r" b="b"/>
              <a:pathLst>
                <a:path w="2498022" h="3394082" extrusionOk="0">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629;p47"/>
            <p:cNvSpPr/>
            <p:nvPr/>
          </p:nvSpPr>
          <p:spPr>
            <a:xfrm>
              <a:off x="3770110" y="934160"/>
              <a:ext cx="2435672" cy="3234830"/>
            </a:xfrm>
            <a:custGeom>
              <a:avLst/>
              <a:gdLst/>
              <a:ahLst/>
              <a:cxnLst/>
              <a:rect l="l" t="t" r="r" b="b"/>
              <a:pathLst>
                <a:path w="2435672" h="3234830" extrusionOk="0">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630;p47"/>
            <p:cNvSpPr/>
            <p:nvPr/>
          </p:nvSpPr>
          <p:spPr>
            <a:xfrm>
              <a:off x="3770110" y="934160"/>
              <a:ext cx="2435006" cy="3234925"/>
            </a:xfrm>
            <a:custGeom>
              <a:avLst/>
              <a:gdLst/>
              <a:ahLst/>
              <a:cxnLst/>
              <a:rect l="l" t="t" r="r" b="b"/>
              <a:pathLst>
                <a:path w="2435006" h="3234925" extrusionOk="0">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631;p47"/>
            <p:cNvSpPr/>
            <p:nvPr/>
          </p:nvSpPr>
          <p:spPr>
            <a:xfrm>
              <a:off x="6215951" y="4191660"/>
              <a:ext cx="26328" cy="93440"/>
            </a:xfrm>
            <a:custGeom>
              <a:avLst/>
              <a:gdLst/>
              <a:ahLst/>
              <a:cxnLst/>
              <a:rect l="l" t="t" r="r" b="b"/>
              <a:pathLst>
                <a:path w="26328" h="93440" extrusionOk="0">
                  <a:moveTo>
                    <a:pt x="0" y="93440"/>
                  </a:moveTo>
                  <a:lnTo>
                    <a:pt x="26328" y="78200"/>
                  </a:lnTo>
                  <a:lnTo>
                    <a:pt x="14922" y="0"/>
                  </a:lnTo>
                  <a:lnTo>
                    <a:pt x="0" y="9344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632;p47"/>
            <p:cNvSpPr/>
            <p:nvPr/>
          </p:nvSpPr>
          <p:spPr>
            <a:xfrm>
              <a:off x="3761840" y="882675"/>
              <a:ext cx="63206" cy="27150"/>
            </a:xfrm>
            <a:custGeom>
              <a:avLst/>
              <a:gdLst/>
              <a:ahLst/>
              <a:cxnLst/>
              <a:rect l="l" t="t" r="r" b="b"/>
              <a:pathLst>
                <a:path w="63206" h="27150" extrusionOk="0">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633;p47"/>
            <p:cNvSpPr/>
            <p:nvPr/>
          </p:nvSpPr>
          <p:spPr>
            <a:xfrm>
              <a:off x="1985051" y="2961416"/>
              <a:ext cx="4154298" cy="2403527"/>
            </a:xfrm>
            <a:custGeom>
              <a:avLst/>
              <a:gdLst/>
              <a:ahLst/>
              <a:cxnLst/>
              <a:rect l="l" t="t" r="r" b="b"/>
              <a:pathLst>
                <a:path w="4154298" h="2403527" extrusionOk="0">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634;p47"/>
            <p:cNvSpPr/>
            <p:nvPr/>
          </p:nvSpPr>
          <p:spPr>
            <a:xfrm>
              <a:off x="2036757" y="2930659"/>
              <a:ext cx="4154369" cy="2403042"/>
            </a:xfrm>
            <a:custGeom>
              <a:avLst/>
              <a:gdLst/>
              <a:ahLst/>
              <a:cxnLst/>
              <a:rect l="l" t="t" r="r" b="b"/>
              <a:pathLst>
                <a:path w="4154369" h="2403042" extrusionOk="0">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635;p47"/>
            <p:cNvSpPr/>
            <p:nvPr/>
          </p:nvSpPr>
          <p:spPr>
            <a:xfrm>
              <a:off x="2036929" y="3869239"/>
              <a:ext cx="50374" cy="44958"/>
            </a:xfrm>
            <a:custGeom>
              <a:avLst/>
              <a:gdLst/>
              <a:ahLst/>
              <a:cxnLst/>
              <a:rect l="l" t="t" r="r" b="b"/>
              <a:pathLst>
                <a:path w="50374" h="44958" extrusionOk="0">
                  <a:moveTo>
                    <a:pt x="0" y="44958"/>
                  </a:moveTo>
                  <a:lnTo>
                    <a:pt x="0" y="0"/>
                  </a:lnTo>
                  <a:lnTo>
                    <a:pt x="50375" y="21146"/>
                  </a:lnTo>
                  <a:lnTo>
                    <a:pt x="0" y="4495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636;p47"/>
            <p:cNvSpPr/>
            <p:nvPr/>
          </p:nvSpPr>
          <p:spPr>
            <a:xfrm>
              <a:off x="6153886" y="4308341"/>
              <a:ext cx="37258" cy="49244"/>
            </a:xfrm>
            <a:custGeom>
              <a:avLst/>
              <a:gdLst/>
              <a:ahLst/>
              <a:cxnLst/>
              <a:rect l="l" t="t" r="r" b="b"/>
              <a:pathLst>
                <a:path w="37258" h="49244" extrusionOk="0">
                  <a:moveTo>
                    <a:pt x="37259" y="43910"/>
                  </a:moveTo>
                  <a:lnTo>
                    <a:pt x="37259" y="0"/>
                  </a:lnTo>
                  <a:lnTo>
                    <a:pt x="0" y="12859"/>
                  </a:lnTo>
                  <a:lnTo>
                    <a:pt x="24712" y="49244"/>
                  </a:lnTo>
                  <a:lnTo>
                    <a:pt x="37259" y="4391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637;p47"/>
            <p:cNvSpPr/>
            <p:nvPr/>
          </p:nvSpPr>
          <p:spPr>
            <a:xfrm>
              <a:off x="2036757" y="2892519"/>
              <a:ext cx="4154369" cy="2403360"/>
            </a:xfrm>
            <a:custGeom>
              <a:avLst/>
              <a:gdLst/>
              <a:ahLst/>
              <a:cxnLst/>
              <a:rect l="l" t="t" r="r" b="b"/>
              <a:pathLst>
                <a:path w="4154369" h="2403360" extrusionOk="0">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638;p47"/>
            <p:cNvSpPr/>
            <p:nvPr/>
          </p:nvSpPr>
          <p:spPr>
            <a:xfrm>
              <a:off x="2036757" y="2886502"/>
              <a:ext cx="4154369" cy="2403527"/>
            </a:xfrm>
            <a:custGeom>
              <a:avLst/>
              <a:gdLst/>
              <a:ahLst/>
              <a:cxnLst/>
              <a:rect l="l" t="t" r="r" b="b"/>
              <a:pathLst>
                <a:path w="4154369" h="2403527" extrusionOk="0">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639;p47"/>
            <p:cNvSpPr/>
            <p:nvPr/>
          </p:nvSpPr>
          <p:spPr>
            <a:xfrm>
              <a:off x="3500252" y="3065247"/>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640;p47"/>
            <p:cNvSpPr/>
            <p:nvPr/>
          </p:nvSpPr>
          <p:spPr>
            <a:xfrm>
              <a:off x="3657092" y="3155925"/>
              <a:ext cx="266442" cy="153985"/>
            </a:xfrm>
            <a:custGeom>
              <a:avLst/>
              <a:gdLst/>
              <a:ahLst/>
              <a:cxnLst/>
              <a:rect l="l" t="t" r="r" b="b"/>
              <a:pathLst>
                <a:path w="266442" h="153985" extrusionOk="0">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641;p47"/>
            <p:cNvSpPr/>
            <p:nvPr/>
          </p:nvSpPr>
          <p:spPr>
            <a:xfrm>
              <a:off x="3815428" y="3247563"/>
              <a:ext cx="266636" cy="153995"/>
            </a:xfrm>
            <a:custGeom>
              <a:avLst/>
              <a:gdLst/>
              <a:ahLst/>
              <a:cxnLst/>
              <a:rect l="l" t="t" r="r" b="b"/>
              <a:pathLst>
                <a:path w="266636" h="153995" extrusionOk="0">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42;p47"/>
            <p:cNvSpPr/>
            <p:nvPr/>
          </p:nvSpPr>
          <p:spPr>
            <a:xfrm>
              <a:off x="3970462" y="3337185"/>
              <a:ext cx="266334" cy="153993"/>
            </a:xfrm>
            <a:custGeom>
              <a:avLst/>
              <a:gdLst/>
              <a:ahLst/>
              <a:cxnLst/>
              <a:rect l="l" t="t" r="r" b="b"/>
              <a:pathLst>
                <a:path w="266334" h="153993" extrusionOk="0">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643;p47"/>
            <p:cNvSpPr/>
            <p:nvPr/>
          </p:nvSpPr>
          <p:spPr>
            <a:xfrm>
              <a:off x="4127000" y="3427863"/>
              <a:ext cx="266433" cy="153993"/>
            </a:xfrm>
            <a:custGeom>
              <a:avLst/>
              <a:gdLst/>
              <a:ahLst/>
              <a:cxnLst/>
              <a:rect l="l" t="t" r="r" b="b"/>
              <a:pathLst>
                <a:path w="266433"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644;p47"/>
            <p:cNvSpPr/>
            <p:nvPr/>
          </p:nvSpPr>
          <p:spPr>
            <a:xfrm>
              <a:off x="4283886" y="3519017"/>
              <a:ext cx="266280" cy="153993"/>
            </a:xfrm>
            <a:custGeom>
              <a:avLst/>
              <a:gdLst/>
              <a:ahLst/>
              <a:cxnLst/>
              <a:rect l="l" t="t" r="r" b="b"/>
              <a:pathLst>
                <a:path w="266280" h="153993" extrusionOk="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645;p47"/>
            <p:cNvSpPr/>
            <p:nvPr/>
          </p:nvSpPr>
          <p:spPr>
            <a:xfrm>
              <a:off x="4440564" y="3609219"/>
              <a:ext cx="266248" cy="153985"/>
            </a:xfrm>
            <a:custGeom>
              <a:avLst/>
              <a:gdLst/>
              <a:ahLst/>
              <a:cxnLst/>
              <a:rect l="l" t="t" r="r" b="b"/>
              <a:pathLst>
                <a:path w="266248" h="153985"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646;p47"/>
            <p:cNvSpPr/>
            <p:nvPr/>
          </p:nvSpPr>
          <p:spPr>
            <a:xfrm>
              <a:off x="4597287" y="3699905"/>
              <a:ext cx="266442" cy="153983"/>
            </a:xfrm>
            <a:custGeom>
              <a:avLst/>
              <a:gdLst/>
              <a:ahLst/>
              <a:cxnLst/>
              <a:rect l="l" t="t" r="r" b="b"/>
              <a:pathLst>
                <a:path w="266442" h="153983" extrusionOk="0">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647;p47"/>
            <p:cNvSpPr/>
            <p:nvPr/>
          </p:nvSpPr>
          <p:spPr>
            <a:xfrm>
              <a:off x="4753934" y="3790488"/>
              <a:ext cx="266248" cy="153985"/>
            </a:xfrm>
            <a:custGeom>
              <a:avLst/>
              <a:gdLst/>
              <a:ahLst/>
              <a:cxnLst/>
              <a:rect l="l" t="t" r="r" b="b"/>
              <a:pathLst>
                <a:path w="266248" h="153985" extrusionOk="0">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648;p47"/>
            <p:cNvSpPr/>
            <p:nvPr/>
          </p:nvSpPr>
          <p:spPr>
            <a:xfrm>
              <a:off x="4910657" y="3881158"/>
              <a:ext cx="266058" cy="153915"/>
            </a:xfrm>
            <a:custGeom>
              <a:avLst/>
              <a:gdLst/>
              <a:ahLst/>
              <a:cxnLst/>
              <a:rect l="l" t="t" r="r" b="b"/>
              <a:pathLst>
                <a:path w="266058" h="153915" extrusionOk="0">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649;p47"/>
            <p:cNvSpPr/>
            <p:nvPr/>
          </p:nvSpPr>
          <p:spPr>
            <a:xfrm>
              <a:off x="5067303" y="3971836"/>
              <a:ext cx="266334" cy="153993"/>
            </a:xfrm>
            <a:custGeom>
              <a:avLst/>
              <a:gdLst/>
              <a:ahLst/>
              <a:cxnLst/>
              <a:rect l="l" t="t" r="r" b="b"/>
              <a:pathLst>
                <a:path w="266334"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650;p47"/>
            <p:cNvSpPr/>
            <p:nvPr/>
          </p:nvSpPr>
          <p:spPr>
            <a:xfrm>
              <a:off x="5224035" y="4062514"/>
              <a:ext cx="266528" cy="154092"/>
            </a:xfrm>
            <a:custGeom>
              <a:avLst/>
              <a:gdLst/>
              <a:ahLst/>
              <a:cxnLst/>
              <a:rect l="l" t="t" r="r" b="b"/>
              <a:pathLst>
                <a:path w="266528" h="154092" extrusionOk="0">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2651;p47"/>
            <p:cNvSpPr/>
            <p:nvPr/>
          </p:nvSpPr>
          <p:spPr>
            <a:xfrm>
              <a:off x="5380534" y="4153137"/>
              <a:ext cx="266473" cy="154041"/>
            </a:xfrm>
            <a:custGeom>
              <a:avLst/>
              <a:gdLst/>
              <a:ahLst/>
              <a:cxnLst/>
              <a:rect l="l" t="t" r="r" b="b"/>
              <a:pathLst>
                <a:path w="266473" h="154041" extrusionOk="0">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2652;p47"/>
            <p:cNvSpPr/>
            <p:nvPr/>
          </p:nvSpPr>
          <p:spPr>
            <a:xfrm>
              <a:off x="5537405" y="4243783"/>
              <a:ext cx="341715" cy="197836"/>
            </a:xfrm>
            <a:custGeom>
              <a:avLst/>
              <a:gdLst/>
              <a:ahLst/>
              <a:cxnLst/>
              <a:rect l="l" t="t" r="r" b="b"/>
              <a:pathLst>
                <a:path w="341715" h="197836" extrusionOk="0">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2653;p47"/>
            <p:cNvSpPr/>
            <p:nvPr/>
          </p:nvSpPr>
          <p:spPr>
            <a:xfrm>
              <a:off x="3580766" y="3287750"/>
              <a:ext cx="266442" cy="153846"/>
            </a:xfrm>
            <a:custGeom>
              <a:avLst/>
              <a:gdLst/>
              <a:ahLst/>
              <a:cxnLst/>
              <a:rect l="l" t="t" r="r" b="b"/>
              <a:pathLst>
                <a:path w="266442" h="153846" extrusionOk="0">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2654;p47"/>
            <p:cNvSpPr/>
            <p:nvPr/>
          </p:nvSpPr>
          <p:spPr>
            <a:xfrm>
              <a:off x="3737968" y="3378809"/>
              <a:ext cx="266343" cy="153636"/>
            </a:xfrm>
            <a:custGeom>
              <a:avLst/>
              <a:gdLst/>
              <a:ahLst/>
              <a:cxnLst/>
              <a:rect l="l" t="t" r="r" b="b"/>
              <a:pathLst>
                <a:path w="266343" h="153636" extrusionOk="0">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655;p47"/>
            <p:cNvSpPr/>
            <p:nvPr/>
          </p:nvSpPr>
          <p:spPr>
            <a:xfrm>
              <a:off x="3894706" y="3469202"/>
              <a:ext cx="266442" cy="153993"/>
            </a:xfrm>
            <a:custGeom>
              <a:avLst/>
              <a:gdLst/>
              <a:ahLst/>
              <a:cxnLst/>
              <a:rect l="l" t="t" r="r" b="b"/>
              <a:pathLst>
                <a:path w="266442"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656;p47"/>
            <p:cNvSpPr/>
            <p:nvPr/>
          </p:nvSpPr>
          <p:spPr>
            <a:xfrm>
              <a:off x="4051822" y="3559729"/>
              <a:ext cx="266144" cy="154280"/>
            </a:xfrm>
            <a:custGeom>
              <a:avLst/>
              <a:gdLst/>
              <a:ahLst/>
              <a:cxnLst/>
              <a:rect l="l" t="t" r="r" b="b"/>
              <a:pathLst>
                <a:path w="266144" h="154280" extrusionOk="0">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657;p47"/>
            <p:cNvSpPr/>
            <p:nvPr/>
          </p:nvSpPr>
          <p:spPr>
            <a:xfrm>
              <a:off x="4207595" y="3649708"/>
              <a:ext cx="266442" cy="154372"/>
            </a:xfrm>
            <a:custGeom>
              <a:avLst/>
              <a:gdLst/>
              <a:ahLst/>
              <a:cxnLst/>
              <a:rect l="l" t="t" r="r" b="b"/>
              <a:pathLst>
                <a:path w="266442" h="154372" extrusionOk="0">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658;p47"/>
            <p:cNvSpPr/>
            <p:nvPr/>
          </p:nvSpPr>
          <p:spPr>
            <a:xfrm>
              <a:off x="4364526" y="3740759"/>
              <a:ext cx="266248" cy="154101"/>
            </a:xfrm>
            <a:custGeom>
              <a:avLst/>
              <a:gdLst/>
              <a:ahLst/>
              <a:cxnLst/>
              <a:rect l="l" t="t" r="r" b="b"/>
              <a:pathLst>
                <a:path w="266248" h="154101" extrusionOk="0">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659;p47"/>
            <p:cNvSpPr/>
            <p:nvPr/>
          </p:nvSpPr>
          <p:spPr>
            <a:xfrm>
              <a:off x="4521449" y="3831731"/>
              <a:ext cx="266334" cy="153985"/>
            </a:xfrm>
            <a:custGeom>
              <a:avLst/>
              <a:gdLst/>
              <a:ahLst/>
              <a:cxnLst/>
              <a:rect l="l" t="t" r="r" b="b"/>
              <a:pathLst>
                <a:path w="266334" h="153985" extrusionOk="0">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660;p47"/>
            <p:cNvSpPr/>
            <p:nvPr/>
          </p:nvSpPr>
          <p:spPr>
            <a:xfrm>
              <a:off x="4678466" y="3922592"/>
              <a:ext cx="266239" cy="153993"/>
            </a:xfrm>
            <a:custGeom>
              <a:avLst/>
              <a:gdLst/>
              <a:ahLst/>
              <a:cxnLst/>
              <a:rect l="l" t="t" r="r" b="b"/>
              <a:pathLst>
                <a:path w="266239" h="153993" extrusionOk="0">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661;p47"/>
            <p:cNvSpPr/>
            <p:nvPr/>
          </p:nvSpPr>
          <p:spPr>
            <a:xfrm>
              <a:off x="4835195" y="4013365"/>
              <a:ext cx="266474" cy="153993"/>
            </a:xfrm>
            <a:custGeom>
              <a:avLst/>
              <a:gdLst/>
              <a:ahLst/>
              <a:cxnLst/>
              <a:rect l="l" t="t" r="r" b="b"/>
              <a:pathLst>
                <a:path w="266474"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2662;p47"/>
            <p:cNvSpPr/>
            <p:nvPr/>
          </p:nvSpPr>
          <p:spPr>
            <a:xfrm>
              <a:off x="4992397" y="4104213"/>
              <a:ext cx="266533" cy="154079"/>
            </a:xfrm>
            <a:custGeom>
              <a:avLst/>
              <a:gdLst/>
              <a:ahLst/>
              <a:cxnLst/>
              <a:rect l="l" t="t" r="r" b="b"/>
              <a:pathLst>
                <a:path w="266533" h="154079" extrusionOk="0">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2663;p47"/>
            <p:cNvSpPr/>
            <p:nvPr/>
          </p:nvSpPr>
          <p:spPr>
            <a:xfrm>
              <a:off x="5149329" y="4195292"/>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2664;p47"/>
            <p:cNvSpPr/>
            <p:nvPr/>
          </p:nvSpPr>
          <p:spPr>
            <a:xfrm>
              <a:off x="5306305" y="4285820"/>
              <a:ext cx="266280" cy="154040"/>
            </a:xfrm>
            <a:custGeom>
              <a:avLst/>
              <a:gdLst/>
              <a:ahLst/>
              <a:cxnLst/>
              <a:rect l="l" t="t" r="r" b="b"/>
              <a:pathLst>
                <a:path w="266280" h="154040" extrusionOk="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665;p47"/>
            <p:cNvSpPr/>
            <p:nvPr/>
          </p:nvSpPr>
          <p:spPr>
            <a:xfrm>
              <a:off x="3348561" y="3153075"/>
              <a:ext cx="342095" cy="197622"/>
            </a:xfrm>
            <a:custGeom>
              <a:avLst/>
              <a:gdLst/>
              <a:ahLst/>
              <a:cxnLst/>
              <a:rect l="l" t="t" r="r" b="b"/>
              <a:pathLst>
                <a:path w="342095" h="197622" extrusionOk="0">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666;p47"/>
            <p:cNvSpPr/>
            <p:nvPr/>
          </p:nvSpPr>
          <p:spPr>
            <a:xfrm>
              <a:off x="5350264" y="4375807"/>
              <a:ext cx="378572" cy="242223"/>
            </a:xfrm>
            <a:custGeom>
              <a:avLst/>
              <a:gdLst/>
              <a:ahLst/>
              <a:cxnLst/>
              <a:rect l="l" t="t" r="r" b="b"/>
              <a:pathLst>
                <a:path w="378572" h="242223" extrusionOk="0">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2667;p47"/>
            <p:cNvSpPr/>
            <p:nvPr/>
          </p:nvSpPr>
          <p:spPr>
            <a:xfrm>
              <a:off x="2893378" y="3416909"/>
              <a:ext cx="266442" cy="154101"/>
            </a:xfrm>
            <a:custGeom>
              <a:avLst/>
              <a:gdLst/>
              <a:ahLst/>
              <a:cxnLst/>
              <a:rect l="l" t="t" r="r" b="b"/>
              <a:pathLst>
                <a:path w="266442" h="154101" extrusionOk="0">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2668;p47"/>
            <p:cNvSpPr/>
            <p:nvPr/>
          </p:nvSpPr>
          <p:spPr>
            <a:xfrm>
              <a:off x="3049635" y="3507492"/>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669;p47"/>
            <p:cNvSpPr/>
            <p:nvPr/>
          </p:nvSpPr>
          <p:spPr>
            <a:xfrm>
              <a:off x="3205860" y="3597884"/>
              <a:ext cx="266188" cy="153922"/>
            </a:xfrm>
            <a:custGeom>
              <a:avLst/>
              <a:gdLst/>
              <a:ahLst/>
              <a:cxnLst/>
              <a:rect l="l" t="t" r="r" b="b"/>
              <a:pathLst>
                <a:path w="266188" h="153922" extrusionOk="0">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2670;p47"/>
            <p:cNvSpPr/>
            <p:nvPr/>
          </p:nvSpPr>
          <p:spPr>
            <a:xfrm>
              <a:off x="4536462" y="4367735"/>
              <a:ext cx="266437" cy="154256"/>
            </a:xfrm>
            <a:custGeom>
              <a:avLst/>
              <a:gdLst/>
              <a:ahLst/>
              <a:cxnLst/>
              <a:rect l="l" t="t" r="r" b="b"/>
              <a:pathLst>
                <a:path w="266437" h="154256" extrusionOk="0">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2671;p47"/>
            <p:cNvSpPr/>
            <p:nvPr/>
          </p:nvSpPr>
          <p:spPr>
            <a:xfrm>
              <a:off x="4692711" y="4458183"/>
              <a:ext cx="266636" cy="153993"/>
            </a:xfrm>
            <a:custGeom>
              <a:avLst/>
              <a:gdLst/>
              <a:ahLst/>
              <a:cxnLst/>
              <a:rect l="l" t="t" r="r" b="b"/>
              <a:pathLst>
                <a:path w="266636" h="153993" extrusionOk="0">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2672;p47"/>
            <p:cNvSpPr/>
            <p:nvPr/>
          </p:nvSpPr>
          <p:spPr>
            <a:xfrm>
              <a:off x="4849162" y="4548575"/>
              <a:ext cx="266442" cy="153993"/>
            </a:xfrm>
            <a:custGeom>
              <a:avLst/>
              <a:gdLst/>
              <a:ahLst/>
              <a:cxnLst/>
              <a:rect l="l" t="t" r="r" b="b"/>
              <a:pathLst>
                <a:path w="266442" h="153993" extrusionOk="0">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2673;p47"/>
            <p:cNvSpPr/>
            <p:nvPr/>
          </p:nvSpPr>
          <p:spPr>
            <a:xfrm>
              <a:off x="5005419" y="4638967"/>
              <a:ext cx="266537" cy="154092"/>
            </a:xfrm>
            <a:custGeom>
              <a:avLst/>
              <a:gdLst/>
              <a:ahLst/>
              <a:cxnLst/>
              <a:rect l="l" t="t" r="r" b="b"/>
              <a:pathLst>
                <a:path w="266537" h="154092" extrusionOk="0">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2674;p47"/>
            <p:cNvSpPr/>
            <p:nvPr/>
          </p:nvSpPr>
          <p:spPr>
            <a:xfrm>
              <a:off x="3362257" y="3688277"/>
              <a:ext cx="306733" cy="177321"/>
            </a:xfrm>
            <a:custGeom>
              <a:avLst/>
              <a:gdLst/>
              <a:ahLst/>
              <a:cxnLst/>
              <a:rect l="l" t="t" r="r" b="b"/>
              <a:pathLst>
                <a:path w="306733" h="177321" extrusionOk="0">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2675;p47"/>
            <p:cNvSpPr/>
            <p:nvPr/>
          </p:nvSpPr>
          <p:spPr>
            <a:xfrm>
              <a:off x="4339992" y="4254062"/>
              <a:ext cx="306655" cy="177321"/>
            </a:xfrm>
            <a:custGeom>
              <a:avLst/>
              <a:gdLst/>
              <a:ahLst/>
              <a:cxnLst/>
              <a:rect l="l" t="t" r="r" b="b"/>
              <a:pathLst>
                <a:path w="306655" h="177321" extrusionOk="0">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2676;p47"/>
            <p:cNvSpPr/>
            <p:nvPr/>
          </p:nvSpPr>
          <p:spPr>
            <a:xfrm>
              <a:off x="3558805" y="3802100"/>
              <a:ext cx="891371" cy="515693"/>
            </a:xfrm>
            <a:custGeom>
              <a:avLst/>
              <a:gdLst/>
              <a:ahLst/>
              <a:cxnLst/>
              <a:rect l="l" t="t" r="r" b="b"/>
              <a:pathLst>
                <a:path w="891371" h="515693" extrusionOk="0">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2677;p47"/>
            <p:cNvSpPr/>
            <p:nvPr/>
          </p:nvSpPr>
          <p:spPr>
            <a:xfrm>
              <a:off x="3471751" y="3400145"/>
              <a:ext cx="266623" cy="154042"/>
            </a:xfrm>
            <a:custGeom>
              <a:avLst/>
              <a:gdLst/>
              <a:ahLst/>
              <a:cxnLst/>
              <a:rect l="l" t="t" r="r" b="b"/>
              <a:pathLst>
                <a:path w="266623" h="154042" extrusionOk="0">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2678;p47"/>
            <p:cNvSpPr/>
            <p:nvPr/>
          </p:nvSpPr>
          <p:spPr>
            <a:xfrm>
              <a:off x="3628284" y="3490390"/>
              <a:ext cx="266442" cy="154037"/>
            </a:xfrm>
            <a:custGeom>
              <a:avLst/>
              <a:gdLst/>
              <a:ahLst/>
              <a:cxnLst/>
              <a:rect l="l" t="t" r="r" b="b"/>
              <a:pathLst>
                <a:path w="266442" h="154037" extrusionOk="0">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2679;p47"/>
            <p:cNvSpPr/>
            <p:nvPr/>
          </p:nvSpPr>
          <p:spPr>
            <a:xfrm>
              <a:off x="3784546" y="3581216"/>
              <a:ext cx="266667" cy="153993"/>
            </a:xfrm>
            <a:custGeom>
              <a:avLst/>
              <a:gdLst/>
              <a:ahLst/>
              <a:cxnLst/>
              <a:rect l="l" t="t" r="r" b="b"/>
              <a:pathLst>
                <a:path w="266667"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2680;p47"/>
            <p:cNvSpPr/>
            <p:nvPr/>
          </p:nvSpPr>
          <p:spPr>
            <a:xfrm>
              <a:off x="3941088" y="3671799"/>
              <a:ext cx="266351" cy="153784"/>
            </a:xfrm>
            <a:custGeom>
              <a:avLst/>
              <a:gdLst/>
              <a:ahLst/>
              <a:cxnLst/>
              <a:rect l="l" t="t" r="r" b="b"/>
              <a:pathLst>
                <a:path w="266351" h="153784" extrusionOk="0">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2681;p47"/>
            <p:cNvSpPr/>
            <p:nvPr/>
          </p:nvSpPr>
          <p:spPr>
            <a:xfrm>
              <a:off x="4097622" y="3762381"/>
              <a:ext cx="266636" cy="153993"/>
            </a:xfrm>
            <a:custGeom>
              <a:avLst/>
              <a:gdLst/>
              <a:ahLst/>
              <a:cxnLst/>
              <a:rect l="l" t="t" r="r" b="b"/>
              <a:pathLst>
                <a:path w="266636" h="153993" extrusionOk="0">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2682;p47"/>
            <p:cNvSpPr/>
            <p:nvPr/>
          </p:nvSpPr>
          <p:spPr>
            <a:xfrm>
              <a:off x="4254133" y="3852876"/>
              <a:ext cx="266854" cy="154172"/>
            </a:xfrm>
            <a:custGeom>
              <a:avLst/>
              <a:gdLst/>
              <a:ahLst/>
              <a:cxnLst/>
              <a:rect l="l" t="t" r="r" b="b"/>
              <a:pathLst>
                <a:path w="266854" h="154172" extrusionOk="0">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2683;p47"/>
            <p:cNvSpPr/>
            <p:nvPr/>
          </p:nvSpPr>
          <p:spPr>
            <a:xfrm>
              <a:off x="4410814" y="3943451"/>
              <a:ext cx="266442" cy="153993"/>
            </a:xfrm>
            <a:custGeom>
              <a:avLst/>
              <a:gdLst/>
              <a:ahLst/>
              <a:cxnLst/>
              <a:rect l="l" t="t" r="r" b="b"/>
              <a:pathLst>
                <a:path w="266442" h="153993" extrusionOk="0">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2684;p47"/>
            <p:cNvSpPr/>
            <p:nvPr/>
          </p:nvSpPr>
          <p:spPr>
            <a:xfrm>
              <a:off x="4567356" y="4034034"/>
              <a:ext cx="266239" cy="153993"/>
            </a:xfrm>
            <a:custGeom>
              <a:avLst/>
              <a:gdLst/>
              <a:ahLst/>
              <a:cxnLst/>
              <a:rect l="l" t="t" r="r" b="b"/>
              <a:pathLst>
                <a:path w="266239"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2685;p47"/>
            <p:cNvSpPr/>
            <p:nvPr/>
          </p:nvSpPr>
          <p:spPr>
            <a:xfrm>
              <a:off x="4723985" y="4124617"/>
              <a:ext cx="266248" cy="154017"/>
            </a:xfrm>
            <a:custGeom>
              <a:avLst/>
              <a:gdLst/>
              <a:ahLst/>
              <a:cxnLst/>
              <a:rect l="l" t="t" r="r" b="b"/>
              <a:pathLst>
                <a:path w="266248" h="154017" extrusionOk="0">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2686;p47"/>
            <p:cNvSpPr/>
            <p:nvPr/>
          </p:nvSpPr>
          <p:spPr>
            <a:xfrm>
              <a:off x="4880346" y="4215112"/>
              <a:ext cx="266334" cy="154040"/>
            </a:xfrm>
            <a:custGeom>
              <a:avLst/>
              <a:gdLst/>
              <a:ahLst/>
              <a:cxnLst/>
              <a:rect l="l" t="t" r="r" b="b"/>
              <a:pathLst>
                <a:path w="266334" h="154040" extrusionOk="0">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2687;p47"/>
            <p:cNvSpPr/>
            <p:nvPr/>
          </p:nvSpPr>
          <p:spPr>
            <a:xfrm>
              <a:off x="5036888" y="4305687"/>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2688;p47"/>
            <p:cNvSpPr/>
            <p:nvPr/>
          </p:nvSpPr>
          <p:spPr>
            <a:xfrm>
              <a:off x="5193145" y="4396270"/>
              <a:ext cx="266239" cy="154284"/>
            </a:xfrm>
            <a:custGeom>
              <a:avLst/>
              <a:gdLst/>
              <a:ahLst/>
              <a:cxnLst/>
              <a:rect l="l" t="t" r="r" b="b"/>
              <a:pathLst>
                <a:path w="266239" h="154284" extrusionOk="0">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2689;p47"/>
            <p:cNvSpPr/>
            <p:nvPr/>
          </p:nvSpPr>
          <p:spPr>
            <a:xfrm>
              <a:off x="3196776" y="3241078"/>
              <a:ext cx="384874" cy="222382"/>
            </a:xfrm>
            <a:custGeom>
              <a:avLst/>
              <a:gdLst/>
              <a:ahLst/>
              <a:cxnLst/>
              <a:rect l="l" t="t" r="r" b="b"/>
              <a:pathLst>
                <a:path w="384874" h="222382" extrusionOk="0">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2690;p47"/>
            <p:cNvSpPr/>
            <p:nvPr/>
          </p:nvSpPr>
          <p:spPr>
            <a:xfrm>
              <a:off x="3242171" y="3443016"/>
              <a:ext cx="266280" cy="153882"/>
            </a:xfrm>
            <a:custGeom>
              <a:avLst/>
              <a:gdLst/>
              <a:ahLst/>
              <a:cxnLst/>
              <a:rect l="l" t="t" r="r" b="b"/>
              <a:pathLst>
                <a:path w="266280" h="153882" extrusionOk="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2691;p47"/>
            <p:cNvSpPr/>
            <p:nvPr/>
          </p:nvSpPr>
          <p:spPr>
            <a:xfrm>
              <a:off x="3398660" y="3533591"/>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2692;p47"/>
            <p:cNvSpPr/>
            <p:nvPr/>
          </p:nvSpPr>
          <p:spPr>
            <a:xfrm>
              <a:off x="3554723" y="3624118"/>
              <a:ext cx="266722" cy="153784"/>
            </a:xfrm>
            <a:custGeom>
              <a:avLst/>
              <a:gdLst/>
              <a:ahLst/>
              <a:cxnLst/>
              <a:rect l="l" t="t" r="r" b="b"/>
              <a:pathLst>
                <a:path w="266722" h="153784" extrusionOk="0">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2693;p47"/>
            <p:cNvSpPr/>
            <p:nvPr/>
          </p:nvSpPr>
          <p:spPr>
            <a:xfrm>
              <a:off x="3711455" y="3714661"/>
              <a:ext cx="266433" cy="153993"/>
            </a:xfrm>
            <a:custGeom>
              <a:avLst/>
              <a:gdLst/>
              <a:ahLst/>
              <a:cxnLst/>
              <a:rect l="l" t="t" r="r" b="b"/>
              <a:pathLst>
                <a:path w="266433" h="153993" extrusionOk="0">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694;p47"/>
            <p:cNvSpPr/>
            <p:nvPr/>
          </p:nvSpPr>
          <p:spPr>
            <a:xfrm>
              <a:off x="3868572" y="3805244"/>
              <a:ext cx="266280" cy="154106"/>
            </a:xfrm>
            <a:custGeom>
              <a:avLst/>
              <a:gdLst/>
              <a:ahLst/>
              <a:cxnLst/>
              <a:rect l="l" t="t" r="r" b="b"/>
              <a:pathLst>
                <a:path w="266280" h="154106" extrusionOk="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695;p47"/>
            <p:cNvSpPr/>
            <p:nvPr/>
          </p:nvSpPr>
          <p:spPr>
            <a:xfrm>
              <a:off x="4024630" y="3895731"/>
              <a:ext cx="266248" cy="153993"/>
            </a:xfrm>
            <a:custGeom>
              <a:avLst/>
              <a:gdLst/>
              <a:ahLst/>
              <a:cxnLst/>
              <a:rect l="l" t="t" r="r" b="b"/>
              <a:pathLst>
                <a:path w="266248" h="153993" extrusionOk="0">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696;p47"/>
            <p:cNvSpPr/>
            <p:nvPr/>
          </p:nvSpPr>
          <p:spPr>
            <a:xfrm>
              <a:off x="4181086" y="3986314"/>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697;p47"/>
            <p:cNvSpPr/>
            <p:nvPr/>
          </p:nvSpPr>
          <p:spPr>
            <a:xfrm>
              <a:off x="4337714" y="4076809"/>
              <a:ext cx="266248" cy="154040"/>
            </a:xfrm>
            <a:custGeom>
              <a:avLst/>
              <a:gdLst/>
              <a:ahLst/>
              <a:cxnLst/>
              <a:rect l="l" t="t" r="r" b="b"/>
              <a:pathLst>
                <a:path w="266248" h="154040" extrusionOk="0">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698;p47"/>
            <p:cNvSpPr/>
            <p:nvPr/>
          </p:nvSpPr>
          <p:spPr>
            <a:xfrm>
              <a:off x="4494075" y="4167384"/>
              <a:ext cx="266248" cy="153993"/>
            </a:xfrm>
            <a:custGeom>
              <a:avLst/>
              <a:gdLst/>
              <a:ahLst/>
              <a:cxnLst/>
              <a:rect l="l" t="t" r="r" b="b"/>
              <a:pathLst>
                <a:path w="266248" h="153993" extrusionOk="0">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699;p47"/>
            <p:cNvSpPr/>
            <p:nvPr/>
          </p:nvSpPr>
          <p:spPr>
            <a:xfrm>
              <a:off x="4650609" y="4257915"/>
              <a:ext cx="266153" cy="154012"/>
            </a:xfrm>
            <a:custGeom>
              <a:avLst/>
              <a:gdLst/>
              <a:ahLst/>
              <a:cxnLst/>
              <a:rect l="l" t="t" r="r" b="b"/>
              <a:pathLst>
                <a:path w="266153" h="154012" extrusionOk="0">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700;p47"/>
            <p:cNvSpPr/>
            <p:nvPr/>
          </p:nvSpPr>
          <p:spPr>
            <a:xfrm>
              <a:off x="4807065" y="4348454"/>
              <a:ext cx="266248" cy="153993"/>
            </a:xfrm>
            <a:custGeom>
              <a:avLst/>
              <a:gdLst/>
              <a:ahLst/>
              <a:cxnLst/>
              <a:rect l="l" t="t" r="r" b="b"/>
              <a:pathLst>
                <a:path w="266248" h="153993" extrusionOk="0">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701;p47"/>
            <p:cNvSpPr/>
            <p:nvPr/>
          </p:nvSpPr>
          <p:spPr>
            <a:xfrm>
              <a:off x="4963756" y="4439037"/>
              <a:ext cx="459701" cy="266038"/>
            </a:xfrm>
            <a:custGeom>
              <a:avLst/>
              <a:gdLst/>
              <a:ahLst/>
              <a:cxnLst/>
              <a:rect l="l" t="t" r="r" b="b"/>
              <a:pathLst>
                <a:path w="459701" h="266038" extrusionOk="0">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702;p47"/>
            <p:cNvSpPr/>
            <p:nvPr/>
          </p:nvSpPr>
          <p:spPr>
            <a:xfrm>
              <a:off x="3045263" y="3329192"/>
              <a:ext cx="306655" cy="177371"/>
            </a:xfrm>
            <a:custGeom>
              <a:avLst/>
              <a:gdLst/>
              <a:ahLst/>
              <a:cxnLst/>
              <a:rect l="l" t="t" r="r" b="b"/>
              <a:pathLst>
                <a:path w="306655" h="177371" extrusionOk="0">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703;p47"/>
            <p:cNvSpPr/>
            <p:nvPr/>
          </p:nvSpPr>
          <p:spPr>
            <a:xfrm>
              <a:off x="3658039" y="3005282"/>
              <a:ext cx="2325529" cy="1345328"/>
            </a:xfrm>
            <a:custGeom>
              <a:avLst/>
              <a:gdLst/>
              <a:ahLst/>
              <a:cxnLst/>
              <a:rect l="l" t="t" r="r" b="b"/>
              <a:pathLst>
                <a:path w="2325529" h="1345328" extrusionOk="0">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704;p47"/>
            <p:cNvSpPr/>
            <p:nvPr/>
          </p:nvSpPr>
          <p:spPr>
            <a:xfrm>
              <a:off x="2758377" y="3858961"/>
              <a:ext cx="1752611" cy="1013632"/>
            </a:xfrm>
            <a:custGeom>
              <a:avLst/>
              <a:gdLst/>
              <a:ahLst/>
              <a:cxnLst/>
              <a:rect l="l" t="t" r="r" b="b"/>
              <a:pathLst>
                <a:path w="1752611" h="1013632" extrusionOk="0">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705;p47"/>
            <p:cNvSpPr/>
            <p:nvPr/>
          </p:nvSpPr>
          <p:spPr>
            <a:xfrm>
              <a:off x="2759571" y="3871207"/>
              <a:ext cx="1750478" cy="1001386"/>
            </a:xfrm>
            <a:custGeom>
              <a:avLst/>
              <a:gdLst/>
              <a:ahLst/>
              <a:cxnLst/>
              <a:rect l="l" t="t" r="r" b="b"/>
              <a:pathLst>
                <a:path w="1750478" h="1001386" extrusionOk="0">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706;p47"/>
            <p:cNvSpPr/>
            <p:nvPr/>
          </p:nvSpPr>
          <p:spPr>
            <a:xfrm>
              <a:off x="3817633" y="2891711"/>
              <a:ext cx="2255273" cy="1359741"/>
            </a:xfrm>
            <a:custGeom>
              <a:avLst/>
              <a:gdLst/>
              <a:ahLst/>
              <a:cxnLst/>
              <a:rect l="l" t="t" r="r" b="b"/>
              <a:pathLst>
                <a:path w="2255273" h="1359741" extrusionOk="0">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707;p47"/>
            <p:cNvSpPr/>
            <p:nvPr/>
          </p:nvSpPr>
          <p:spPr>
            <a:xfrm>
              <a:off x="3899944" y="2334804"/>
              <a:ext cx="319167" cy="507819"/>
            </a:xfrm>
            <a:custGeom>
              <a:avLst/>
              <a:gdLst/>
              <a:ahLst/>
              <a:cxnLst/>
              <a:rect l="l" t="t" r="r" b="b"/>
              <a:pathLst>
                <a:path w="319167" h="507819" extrusionOk="0">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708;p47"/>
            <p:cNvSpPr/>
            <p:nvPr/>
          </p:nvSpPr>
          <p:spPr>
            <a:xfrm>
              <a:off x="3899468" y="1737396"/>
              <a:ext cx="318787" cy="562544"/>
            </a:xfrm>
            <a:custGeom>
              <a:avLst/>
              <a:gdLst/>
              <a:ahLst/>
              <a:cxnLst/>
              <a:rect l="l" t="t" r="r" b="b"/>
              <a:pathLst>
                <a:path w="318787" h="562544" extrusionOk="0">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709;p47"/>
            <p:cNvSpPr/>
            <p:nvPr/>
          </p:nvSpPr>
          <p:spPr>
            <a:xfrm>
              <a:off x="3979213" y="1913870"/>
              <a:ext cx="161864" cy="209418"/>
            </a:xfrm>
            <a:custGeom>
              <a:avLst/>
              <a:gdLst/>
              <a:ahLst/>
              <a:cxnLst/>
              <a:rect l="l" t="t" r="r" b="b"/>
              <a:pathLst>
                <a:path w="161864" h="209418" extrusionOk="0">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710;p47"/>
            <p:cNvSpPr/>
            <p:nvPr/>
          </p:nvSpPr>
          <p:spPr>
            <a:xfrm>
              <a:off x="4045651" y="1966906"/>
              <a:ext cx="50374" cy="107156"/>
            </a:xfrm>
            <a:custGeom>
              <a:avLst/>
              <a:gdLst/>
              <a:ahLst/>
              <a:cxnLst/>
              <a:rect l="l" t="t" r="r" b="b"/>
              <a:pathLst>
                <a:path w="50374" h="107156" extrusionOk="0">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711;p47"/>
            <p:cNvSpPr/>
            <p:nvPr/>
          </p:nvSpPr>
          <p:spPr>
            <a:xfrm>
              <a:off x="3899183" y="1178204"/>
              <a:ext cx="318787" cy="538687"/>
            </a:xfrm>
            <a:custGeom>
              <a:avLst/>
              <a:gdLst/>
              <a:ahLst/>
              <a:cxnLst/>
              <a:rect l="l" t="t" r="r" b="b"/>
              <a:pathLst>
                <a:path w="318787" h="538687" extrusionOk="0">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712;p47"/>
            <p:cNvSpPr/>
            <p:nvPr/>
          </p:nvSpPr>
          <p:spPr>
            <a:xfrm>
              <a:off x="3979213" y="1338206"/>
              <a:ext cx="159393" cy="203465"/>
            </a:xfrm>
            <a:custGeom>
              <a:avLst/>
              <a:gdLst/>
              <a:ahLst/>
              <a:cxnLst/>
              <a:rect l="l" t="t" r="r" b="b"/>
              <a:pathLst>
                <a:path w="159393" h="203465" extrusionOk="0">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713;p47"/>
            <p:cNvSpPr/>
            <p:nvPr/>
          </p:nvSpPr>
          <p:spPr>
            <a:xfrm>
              <a:off x="3993280" y="2480040"/>
              <a:ext cx="134491" cy="224767"/>
            </a:xfrm>
            <a:custGeom>
              <a:avLst/>
              <a:gdLst/>
              <a:ahLst/>
              <a:cxnLst/>
              <a:rect l="l" t="t" r="r" b="b"/>
              <a:pathLst>
                <a:path w="134491" h="224767" extrusionOk="0">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714;p47"/>
            <p:cNvSpPr/>
            <p:nvPr/>
          </p:nvSpPr>
          <p:spPr>
            <a:xfrm rot="-1801764">
              <a:off x="4024636" y="2501896"/>
              <a:ext cx="71791" cy="124475"/>
            </a:xfrm>
            <a:custGeom>
              <a:avLst/>
              <a:gdLst/>
              <a:ahLst/>
              <a:cxnLst/>
              <a:rect l="l" t="t" r="r" b="b"/>
              <a:pathLst>
                <a:path w="71855" h="124586" extrusionOk="0">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715;p47"/>
            <p:cNvSpPr/>
            <p:nvPr/>
          </p:nvSpPr>
          <p:spPr>
            <a:xfrm>
              <a:off x="4492846" y="2048739"/>
              <a:ext cx="559351" cy="469824"/>
            </a:xfrm>
            <a:custGeom>
              <a:avLst/>
              <a:gdLst/>
              <a:ahLst/>
              <a:cxnLst/>
              <a:rect l="l" t="t" r="r" b="b"/>
              <a:pathLst>
                <a:path w="559351" h="469824" extrusionOk="0">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716;p47"/>
            <p:cNvSpPr/>
            <p:nvPr/>
          </p:nvSpPr>
          <p:spPr>
            <a:xfrm>
              <a:off x="4353888" y="2645824"/>
              <a:ext cx="1638988" cy="1231605"/>
            </a:xfrm>
            <a:custGeom>
              <a:avLst/>
              <a:gdLst/>
              <a:ahLst/>
              <a:cxnLst/>
              <a:rect l="l" t="t" r="r" b="b"/>
              <a:pathLst>
                <a:path w="1638988" h="1231605" extrusionOk="0">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717;p47"/>
            <p:cNvSpPr/>
            <p:nvPr/>
          </p:nvSpPr>
          <p:spPr>
            <a:xfrm>
              <a:off x="4353888" y="2645824"/>
              <a:ext cx="1638988" cy="746475"/>
            </a:xfrm>
            <a:custGeom>
              <a:avLst/>
              <a:gdLst/>
              <a:ahLst/>
              <a:cxnLst/>
              <a:rect l="l" t="t" r="r" b="b"/>
              <a:pathLst>
                <a:path w="1638988" h="746475" extrusionOk="0">
                  <a:moveTo>
                    <a:pt x="1638989" y="734496"/>
                  </a:moveTo>
                  <a:cubicBezTo>
                    <a:pt x="1638989" y="734496"/>
                    <a:pt x="1138757" y="844986"/>
                    <a:pt x="734332" y="394835"/>
                  </a:cubicBezTo>
                  <a:cubicBezTo>
                    <a:pt x="329908" y="-55317"/>
                    <a:pt x="0" y="2405"/>
                    <a:pt x="0" y="2405"/>
                  </a:cubicBezTo>
                </a:path>
              </a:pathLst>
            </a:custGeom>
            <a:noFill/>
            <a:ln w="10075" cap="flat" cmpd="sng">
              <a:solidFill>
                <a:srgbClr val="CCCED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718;p47"/>
            <p:cNvSpPr/>
            <p:nvPr/>
          </p:nvSpPr>
          <p:spPr>
            <a:xfrm>
              <a:off x="4257005" y="773645"/>
              <a:ext cx="165344" cy="325643"/>
            </a:xfrm>
            <a:custGeom>
              <a:avLst/>
              <a:gdLst/>
              <a:ahLst/>
              <a:cxnLst/>
              <a:rect l="l" t="t" r="r" b="b"/>
              <a:pathLst>
                <a:path w="165344" h="325643" extrusionOk="0">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719;p47"/>
            <p:cNvSpPr/>
            <p:nvPr/>
          </p:nvSpPr>
          <p:spPr>
            <a:xfrm>
              <a:off x="4272441" y="1538278"/>
              <a:ext cx="113451" cy="88273"/>
            </a:xfrm>
            <a:custGeom>
              <a:avLst/>
              <a:gdLst/>
              <a:ahLst/>
              <a:cxnLst/>
              <a:rect l="l" t="t" r="r" b="b"/>
              <a:pathLst>
                <a:path w="113451" h="88273" extrusionOk="0">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720;p47"/>
            <p:cNvSpPr/>
            <p:nvPr/>
          </p:nvSpPr>
          <p:spPr>
            <a:xfrm>
              <a:off x="4272622" y="1567332"/>
              <a:ext cx="113035" cy="59179"/>
            </a:xfrm>
            <a:custGeom>
              <a:avLst/>
              <a:gdLst/>
              <a:ahLst/>
              <a:cxnLst/>
              <a:rect l="l" t="t" r="r" b="b"/>
              <a:pathLst>
                <a:path w="113035" h="59179" extrusionOk="0">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721;p47"/>
            <p:cNvSpPr/>
            <p:nvPr/>
          </p:nvSpPr>
          <p:spPr>
            <a:xfrm>
              <a:off x="4135669" y="1458312"/>
              <a:ext cx="113522" cy="85076"/>
            </a:xfrm>
            <a:custGeom>
              <a:avLst/>
              <a:gdLst/>
              <a:ahLst/>
              <a:cxnLst/>
              <a:rect l="l" t="t" r="r" b="b"/>
              <a:pathLst>
                <a:path w="113522" h="85076" extrusionOk="0">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722;p47"/>
            <p:cNvSpPr/>
            <p:nvPr/>
          </p:nvSpPr>
          <p:spPr>
            <a:xfrm>
              <a:off x="4135660" y="1485798"/>
              <a:ext cx="113035" cy="59179"/>
            </a:xfrm>
            <a:custGeom>
              <a:avLst/>
              <a:gdLst/>
              <a:ahLst/>
              <a:cxnLst/>
              <a:rect l="l" t="t" r="r" b="b"/>
              <a:pathLst>
                <a:path w="113035" h="59179" extrusionOk="0">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2723;p47"/>
            <p:cNvSpPr/>
            <p:nvPr/>
          </p:nvSpPr>
          <p:spPr>
            <a:xfrm>
              <a:off x="4163850" y="1066881"/>
              <a:ext cx="398264" cy="482949"/>
            </a:xfrm>
            <a:custGeom>
              <a:avLst/>
              <a:gdLst/>
              <a:ahLst/>
              <a:cxnLst/>
              <a:rect l="l" t="t" r="r" b="b"/>
              <a:pathLst>
                <a:path w="398264" h="482949" extrusionOk="0">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2724;p47"/>
            <p:cNvSpPr/>
            <p:nvPr/>
          </p:nvSpPr>
          <p:spPr>
            <a:xfrm>
              <a:off x="4403391" y="743705"/>
              <a:ext cx="125692" cy="122150"/>
            </a:xfrm>
            <a:custGeom>
              <a:avLst/>
              <a:gdLst/>
              <a:ahLst/>
              <a:cxnLst/>
              <a:rect l="l" t="t" r="r" b="b"/>
              <a:pathLst>
                <a:path w="125692" h="122150" extrusionOk="0">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725;p47"/>
            <p:cNvSpPr/>
            <p:nvPr/>
          </p:nvSpPr>
          <p:spPr>
            <a:xfrm>
              <a:off x="4358991" y="760843"/>
              <a:ext cx="203859" cy="398340"/>
            </a:xfrm>
            <a:custGeom>
              <a:avLst/>
              <a:gdLst/>
              <a:ahLst/>
              <a:cxnLst/>
              <a:rect l="l" t="t" r="r" b="b"/>
              <a:pathLst>
                <a:path w="203859" h="398340" extrusionOk="0">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726;p47"/>
            <p:cNvSpPr/>
            <p:nvPr/>
          </p:nvSpPr>
          <p:spPr>
            <a:xfrm>
              <a:off x="4398650" y="616917"/>
              <a:ext cx="135166" cy="164844"/>
            </a:xfrm>
            <a:custGeom>
              <a:avLst/>
              <a:gdLst/>
              <a:ahLst/>
              <a:cxnLst/>
              <a:rect l="l" t="t" r="r" b="b"/>
              <a:pathLst>
                <a:path w="135166" h="164844" extrusionOk="0">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727;p47"/>
            <p:cNvSpPr/>
            <p:nvPr/>
          </p:nvSpPr>
          <p:spPr>
            <a:xfrm>
              <a:off x="4403852" y="602477"/>
              <a:ext cx="142520" cy="141227"/>
            </a:xfrm>
            <a:custGeom>
              <a:avLst/>
              <a:gdLst/>
              <a:ahLst/>
              <a:cxnLst/>
              <a:rect l="l" t="t" r="r" b="b"/>
              <a:pathLst>
                <a:path w="142520" h="141227" extrusionOk="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728;p47"/>
            <p:cNvSpPr/>
            <p:nvPr/>
          </p:nvSpPr>
          <p:spPr>
            <a:xfrm>
              <a:off x="4338015" y="761231"/>
              <a:ext cx="65677" cy="95630"/>
            </a:xfrm>
            <a:custGeom>
              <a:avLst/>
              <a:gdLst/>
              <a:ahLst/>
              <a:cxnLst/>
              <a:rect l="l" t="t" r="r" b="b"/>
              <a:pathLst>
                <a:path w="65677" h="95630" extrusionOk="0">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729;p47"/>
            <p:cNvSpPr/>
            <p:nvPr/>
          </p:nvSpPr>
          <p:spPr>
            <a:xfrm>
              <a:off x="5408528" y="1603174"/>
              <a:ext cx="974325" cy="1973896"/>
            </a:xfrm>
            <a:custGeom>
              <a:avLst/>
              <a:gdLst/>
              <a:ahLst/>
              <a:cxnLst/>
              <a:rect l="l" t="t" r="r" b="b"/>
              <a:pathLst>
                <a:path w="974325" h="1973896" extrusionOk="0">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730;p47"/>
            <p:cNvSpPr/>
            <p:nvPr/>
          </p:nvSpPr>
          <p:spPr>
            <a:xfrm>
              <a:off x="6324400" y="3534911"/>
              <a:ext cx="27183" cy="49530"/>
            </a:xfrm>
            <a:custGeom>
              <a:avLst/>
              <a:gdLst/>
              <a:ahLst/>
              <a:cxnLst/>
              <a:rect l="l" t="t" r="r" b="b"/>
              <a:pathLst>
                <a:path w="27183" h="49530" extrusionOk="0">
                  <a:moveTo>
                    <a:pt x="0" y="49530"/>
                  </a:moveTo>
                  <a:lnTo>
                    <a:pt x="27184" y="36100"/>
                  </a:lnTo>
                  <a:lnTo>
                    <a:pt x="8840" y="0"/>
                  </a:lnTo>
                  <a:lnTo>
                    <a:pt x="0" y="4953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731;p47"/>
            <p:cNvSpPr/>
            <p:nvPr/>
          </p:nvSpPr>
          <p:spPr>
            <a:xfrm>
              <a:off x="5423355" y="1605432"/>
              <a:ext cx="45242" cy="39909"/>
            </a:xfrm>
            <a:custGeom>
              <a:avLst/>
              <a:gdLst/>
              <a:ahLst/>
              <a:cxnLst/>
              <a:rect l="l" t="t" r="r" b="b"/>
              <a:pathLst>
                <a:path w="45242" h="39909" extrusionOk="0">
                  <a:moveTo>
                    <a:pt x="0" y="12097"/>
                  </a:moveTo>
                  <a:cubicBezTo>
                    <a:pt x="7993" y="7334"/>
                    <a:pt x="16396" y="3286"/>
                    <a:pt x="25092" y="0"/>
                  </a:cubicBezTo>
                  <a:lnTo>
                    <a:pt x="45242" y="3991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732;p47"/>
            <p:cNvSpPr/>
            <p:nvPr/>
          </p:nvSpPr>
          <p:spPr>
            <a:xfrm>
              <a:off x="5387713" y="1613611"/>
              <a:ext cx="974325" cy="1973876"/>
            </a:xfrm>
            <a:custGeom>
              <a:avLst/>
              <a:gdLst/>
              <a:ahLst/>
              <a:cxnLst/>
              <a:rect l="l" t="t" r="r" b="b"/>
              <a:pathLst>
                <a:path w="974325" h="1973876" extrusionOk="0">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733;p47"/>
            <p:cNvSpPr/>
            <p:nvPr/>
          </p:nvSpPr>
          <p:spPr>
            <a:xfrm>
              <a:off x="5477912" y="174973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734;p47"/>
            <p:cNvSpPr/>
            <p:nvPr/>
          </p:nvSpPr>
          <p:spPr>
            <a:xfrm>
              <a:off x="5649377" y="1848986"/>
              <a:ext cx="613432" cy="407098"/>
            </a:xfrm>
            <a:custGeom>
              <a:avLst/>
              <a:gdLst/>
              <a:ahLst/>
              <a:cxnLst/>
              <a:rect l="l" t="t" r="r" b="b"/>
              <a:pathLst>
                <a:path w="613432" h="407098" extrusionOk="0">
                  <a:moveTo>
                    <a:pt x="613433" y="407099"/>
                  </a:moveTo>
                  <a:lnTo>
                    <a:pt x="0" y="52102"/>
                  </a:lnTo>
                  <a:lnTo>
                    <a:pt x="0" y="0"/>
                  </a:lnTo>
                  <a:lnTo>
                    <a:pt x="613433" y="354902"/>
                  </a:lnTo>
                  <a:lnTo>
                    <a:pt x="613433" y="4070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735;p47"/>
            <p:cNvSpPr/>
            <p:nvPr/>
          </p:nvSpPr>
          <p:spPr>
            <a:xfrm>
              <a:off x="5477912" y="191680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736;p47"/>
            <p:cNvSpPr/>
            <p:nvPr/>
          </p:nvSpPr>
          <p:spPr>
            <a:xfrm>
              <a:off x="5649377" y="2015959"/>
              <a:ext cx="405945" cy="287083"/>
            </a:xfrm>
            <a:custGeom>
              <a:avLst/>
              <a:gdLst/>
              <a:ahLst/>
              <a:cxnLst/>
              <a:rect l="l" t="t" r="r" b="b"/>
              <a:pathLst>
                <a:path w="405945" h="287083" extrusionOk="0">
                  <a:moveTo>
                    <a:pt x="405945" y="287084"/>
                  </a:moveTo>
                  <a:lnTo>
                    <a:pt x="0" y="52197"/>
                  </a:lnTo>
                  <a:lnTo>
                    <a:pt x="0" y="0"/>
                  </a:lnTo>
                  <a:lnTo>
                    <a:pt x="405945" y="234887"/>
                  </a:lnTo>
                  <a:lnTo>
                    <a:pt x="405945" y="287084"/>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737;p47"/>
            <p:cNvSpPr/>
            <p:nvPr/>
          </p:nvSpPr>
          <p:spPr>
            <a:xfrm>
              <a:off x="5477912" y="2000338"/>
              <a:ext cx="144376" cy="135636"/>
            </a:xfrm>
            <a:custGeom>
              <a:avLst/>
              <a:gdLst/>
              <a:ahLst/>
              <a:cxnLst/>
              <a:rect l="l" t="t" r="r" b="b"/>
              <a:pathLst>
                <a:path w="144376" h="135636" extrusionOk="0">
                  <a:moveTo>
                    <a:pt x="144376" y="135636"/>
                  </a:moveTo>
                  <a:lnTo>
                    <a:pt x="0" y="52197"/>
                  </a:lnTo>
                  <a:lnTo>
                    <a:pt x="0" y="0"/>
                  </a:lnTo>
                  <a:lnTo>
                    <a:pt x="144376" y="83439"/>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738;p47"/>
            <p:cNvSpPr/>
            <p:nvPr/>
          </p:nvSpPr>
          <p:spPr>
            <a:xfrm>
              <a:off x="5649377" y="2099494"/>
              <a:ext cx="505174" cy="344519"/>
            </a:xfrm>
            <a:custGeom>
              <a:avLst/>
              <a:gdLst/>
              <a:ahLst/>
              <a:cxnLst/>
              <a:rect l="l" t="t" r="r" b="b"/>
              <a:pathLst>
                <a:path w="505174" h="344519" extrusionOk="0">
                  <a:moveTo>
                    <a:pt x="505174" y="344519"/>
                  </a:moveTo>
                  <a:lnTo>
                    <a:pt x="0" y="52197"/>
                  </a:lnTo>
                  <a:lnTo>
                    <a:pt x="0" y="0"/>
                  </a:lnTo>
                  <a:lnTo>
                    <a:pt x="505174" y="292322"/>
                  </a:lnTo>
                  <a:lnTo>
                    <a:pt x="505174" y="344519"/>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739;p47"/>
            <p:cNvSpPr/>
            <p:nvPr/>
          </p:nvSpPr>
          <p:spPr>
            <a:xfrm>
              <a:off x="5477912" y="208377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740;p47"/>
            <p:cNvSpPr/>
            <p:nvPr/>
          </p:nvSpPr>
          <p:spPr>
            <a:xfrm>
              <a:off x="5649377" y="2183028"/>
              <a:ext cx="351863" cy="255746"/>
            </a:xfrm>
            <a:custGeom>
              <a:avLst/>
              <a:gdLst/>
              <a:ahLst/>
              <a:cxnLst/>
              <a:rect l="l" t="t" r="r" b="b"/>
              <a:pathLst>
                <a:path w="351863" h="255746" extrusionOk="0">
                  <a:moveTo>
                    <a:pt x="351864" y="255746"/>
                  </a:moveTo>
                  <a:lnTo>
                    <a:pt x="0" y="52197"/>
                  </a:lnTo>
                  <a:lnTo>
                    <a:pt x="0" y="0"/>
                  </a:lnTo>
                  <a:lnTo>
                    <a:pt x="351864" y="203549"/>
                  </a:lnTo>
                  <a:lnTo>
                    <a:pt x="351864" y="25574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741;p47"/>
            <p:cNvSpPr/>
            <p:nvPr/>
          </p:nvSpPr>
          <p:spPr>
            <a:xfrm>
              <a:off x="5477912" y="1833270"/>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742;p47"/>
            <p:cNvSpPr/>
            <p:nvPr/>
          </p:nvSpPr>
          <p:spPr>
            <a:xfrm>
              <a:off x="5649377" y="1932425"/>
              <a:ext cx="306716" cy="229742"/>
            </a:xfrm>
            <a:custGeom>
              <a:avLst/>
              <a:gdLst/>
              <a:ahLst/>
              <a:cxnLst/>
              <a:rect l="l" t="t" r="r" b="b"/>
              <a:pathLst>
                <a:path w="306716" h="229742" extrusionOk="0">
                  <a:moveTo>
                    <a:pt x="306716" y="229743"/>
                  </a:moveTo>
                  <a:lnTo>
                    <a:pt x="0" y="52197"/>
                  </a:lnTo>
                  <a:lnTo>
                    <a:pt x="0" y="0"/>
                  </a:lnTo>
                  <a:lnTo>
                    <a:pt x="306716" y="177451"/>
                  </a:lnTo>
                  <a:lnTo>
                    <a:pt x="306716" y="229743"/>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743;p47"/>
            <p:cNvSpPr/>
            <p:nvPr/>
          </p:nvSpPr>
          <p:spPr>
            <a:xfrm>
              <a:off x="5477912" y="216731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744;p47"/>
            <p:cNvSpPr/>
            <p:nvPr/>
          </p:nvSpPr>
          <p:spPr>
            <a:xfrm>
              <a:off x="5649377" y="2266467"/>
              <a:ext cx="180399" cy="156591"/>
            </a:xfrm>
            <a:custGeom>
              <a:avLst/>
              <a:gdLst/>
              <a:ahLst/>
              <a:cxnLst/>
              <a:rect l="l" t="t" r="r" b="b"/>
              <a:pathLst>
                <a:path w="180399" h="156591" extrusionOk="0">
                  <a:moveTo>
                    <a:pt x="180399" y="156591"/>
                  </a:moveTo>
                  <a:lnTo>
                    <a:pt x="0" y="52197"/>
                  </a:lnTo>
                  <a:lnTo>
                    <a:pt x="0" y="0"/>
                  </a:lnTo>
                  <a:lnTo>
                    <a:pt x="180399" y="104394"/>
                  </a:lnTo>
                  <a:lnTo>
                    <a:pt x="180399" y="15659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745;p47"/>
            <p:cNvSpPr/>
            <p:nvPr/>
          </p:nvSpPr>
          <p:spPr>
            <a:xfrm>
              <a:off x="5477912" y="2334380"/>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746;p47"/>
            <p:cNvSpPr/>
            <p:nvPr/>
          </p:nvSpPr>
          <p:spPr>
            <a:xfrm>
              <a:off x="5649377" y="2433536"/>
              <a:ext cx="568380" cy="381000"/>
            </a:xfrm>
            <a:custGeom>
              <a:avLst/>
              <a:gdLst/>
              <a:ahLst/>
              <a:cxnLst/>
              <a:rect l="l" t="t" r="r" b="b"/>
              <a:pathLst>
                <a:path w="568380" h="381000" extrusionOk="0">
                  <a:moveTo>
                    <a:pt x="568380" y="381000"/>
                  </a:moveTo>
                  <a:lnTo>
                    <a:pt x="0" y="52197"/>
                  </a:lnTo>
                  <a:lnTo>
                    <a:pt x="0" y="0"/>
                  </a:lnTo>
                  <a:lnTo>
                    <a:pt x="568380" y="328803"/>
                  </a:lnTo>
                  <a:lnTo>
                    <a:pt x="568380" y="38100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747;p47"/>
            <p:cNvSpPr/>
            <p:nvPr/>
          </p:nvSpPr>
          <p:spPr>
            <a:xfrm>
              <a:off x="5477912" y="241781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748;p47"/>
            <p:cNvSpPr/>
            <p:nvPr/>
          </p:nvSpPr>
          <p:spPr>
            <a:xfrm>
              <a:off x="5649377" y="2517070"/>
              <a:ext cx="171369" cy="151352"/>
            </a:xfrm>
            <a:custGeom>
              <a:avLst/>
              <a:gdLst/>
              <a:ahLst/>
              <a:cxnLst/>
              <a:rect l="l" t="t" r="r" b="b"/>
              <a:pathLst>
                <a:path w="171369" h="151352" extrusionOk="0">
                  <a:moveTo>
                    <a:pt x="171370" y="151352"/>
                  </a:moveTo>
                  <a:lnTo>
                    <a:pt x="0" y="52197"/>
                  </a:lnTo>
                  <a:lnTo>
                    <a:pt x="0" y="0"/>
                  </a:lnTo>
                  <a:lnTo>
                    <a:pt x="171370" y="99155"/>
                  </a:lnTo>
                  <a:lnTo>
                    <a:pt x="171370" y="151352"/>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749;p47"/>
            <p:cNvSpPr/>
            <p:nvPr/>
          </p:nvSpPr>
          <p:spPr>
            <a:xfrm>
              <a:off x="5477912" y="250135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750;p47"/>
            <p:cNvSpPr/>
            <p:nvPr/>
          </p:nvSpPr>
          <p:spPr>
            <a:xfrm>
              <a:off x="5649377" y="2600604"/>
              <a:ext cx="505174" cy="344424"/>
            </a:xfrm>
            <a:custGeom>
              <a:avLst/>
              <a:gdLst/>
              <a:ahLst/>
              <a:cxnLst/>
              <a:rect l="l" t="t" r="r" b="b"/>
              <a:pathLst>
                <a:path w="505174" h="344424" extrusionOk="0">
                  <a:moveTo>
                    <a:pt x="505174" y="344424"/>
                  </a:moveTo>
                  <a:lnTo>
                    <a:pt x="0" y="52102"/>
                  </a:lnTo>
                  <a:lnTo>
                    <a:pt x="0" y="0"/>
                  </a:lnTo>
                  <a:lnTo>
                    <a:pt x="505174" y="292227"/>
                  </a:lnTo>
                  <a:lnTo>
                    <a:pt x="505174" y="344424"/>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751;p47"/>
            <p:cNvSpPr/>
            <p:nvPr/>
          </p:nvSpPr>
          <p:spPr>
            <a:xfrm>
              <a:off x="5477912" y="225084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752;p47"/>
            <p:cNvSpPr/>
            <p:nvPr/>
          </p:nvSpPr>
          <p:spPr>
            <a:xfrm>
              <a:off x="5649377" y="2350001"/>
              <a:ext cx="478085" cy="328898"/>
            </a:xfrm>
            <a:custGeom>
              <a:avLst/>
              <a:gdLst/>
              <a:ahLst/>
              <a:cxnLst/>
              <a:rect l="l" t="t" r="r" b="b"/>
              <a:pathLst>
                <a:path w="478085" h="328898" extrusionOk="0">
                  <a:moveTo>
                    <a:pt x="478086" y="328898"/>
                  </a:moveTo>
                  <a:lnTo>
                    <a:pt x="0" y="52197"/>
                  </a:lnTo>
                  <a:lnTo>
                    <a:pt x="0" y="0"/>
                  </a:lnTo>
                  <a:lnTo>
                    <a:pt x="478086" y="276701"/>
                  </a:lnTo>
                  <a:lnTo>
                    <a:pt x="478086" y="328898"/>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753;p47"/>
            <p:cNvSpPr/>
            <p:nvPr/>
          </p:nvSpPr>
          <p:spPr>
            <a:xfrm>
              <a:off x="5477912" y="258488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754;p47"/>
            <p:cNvSpPr/>
            <p:nvPr/>
          </p:nvSpPr>
          <p:spPr>
            <a:xfrm>
              <a:off x="5649377" y="2684043"/>
              <a:ext cx="63110" cy="88773"/>
            </a:xfrm>
            <a:custGeom>
              <a:avLst/>
              <a:gdLst/>
              <a:ahLst/>
              <a:cxnLst/>
              <a:rect l="l" t="t" r="r" b="b"/>
              <a:pathLst>
                <a:path w="63110" h="88773" extrusionOk="0">
                  <a:moveTo>
                    <a:pt x="63111" y="88773"/>
                  </a:moveTo>
                  <a:lnTo>
                    <a:pt x="0" y="52197"/>
                  </a:lnTo>
                  <a:lnTo>
                    <a:pt x="0" y="0"/>
                  </a:lnTo>
                  <a:lnTo>
                    <a:pt x="63111" y="36576"/>
                  </a:lnTo>
                  <a:lnTo>
                    <a:pt x="63111" y="887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755;p47"/>
            <p:cNvSpPr/>
            <p:nvPr/>
          </p:nvSpPr>
          <p:spPr>
            <a:xfrm>
              <a:off x="5477912" y="2751956"/>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756;p47"/>
            <p:cNvSpPr/>
            <p:nvPr/>
          </p:nvSpPr>
          <p:spPr>
            <a:xfrm>
              <a:off x="5649377" y="2851112"/>
              <a:ext cx="117287" cy="120014"/>
            </a:xfrm>
            <a:custGeom>
              <a:avLst/>
              <a:gdLst/>
              <a:ahLst/>
              <a:cxnLst/>
              <a:rect l="l" t="t" r="r" b="b"/>
              <a:pathLst>
                <a:path w="117287" h="120014" extrusionOk="0">
                  <a:moveTo>
                    <a:pt x="117288" y="120015"/>
                  </a:moveTo>
                  <a:lnTo>
                    <a:pt x="0" y="52197"/>
                  </a:lnTo>
                  <a:lnTo>
                    <a:pt x="0" y="0"/>
                  </a:lnTo>
                  <a:lnTo>
                    <a:pt x="117288" y="67818"/>
                  </a:lnTo>
                  <a:lnTo>
                    <a:pt x="117288" y="120015"/>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757;p47"/>
            <p:cNvSpPr/>
            <p:nvPr/>
          </p:nvSpPr>
          <p:spPr>
            <a:xfrm>
              <a:off x="5477912" y="2835395"/>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758;p47"/>
            <p:cNvSpPr/>
            <p:nvPr/>
          </p:nvSpPr>
          <p:spPr>
            <a:xfrm>
              <a:off x="5649377" y="2934646"/>
              <a:ext cx="306716" cy="229647"/>
            </a:xfrm>
            <a:custGeom>
              <a:avLst/>
              <a:gdLst/>
              <a:ahLst/>
              <a:cxnLst/>
              <a:rect l="l" t="t" r="r" b="b"/>
              <a:pathLst>
                <a:path w="306716" h="229647" extrusionOk="0">
                  <a:moveTo>
                    <a:pt x="306716" y="229648"/>
                  </a:moveTo>
                  <a:lnTo>
                    <a:pt x="0" y="52197"/>
                  </a:lnTo>
                  <a:lnTo>
                    <a:pt x="0" y="0"/>
                  </a:lnTo>
                  <a:lnTo>
                    <a:pt x="306716" y="177451"/>
                  </a:lnTo>
                  <a:lnTo>
                    <a:pt x="306716" y="229648"/>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759;p47"/>
            <p:cNvSpPr/>
            <p:nvPr/>
          </p:nvSpPr>
          <p:spPr>
            <a:xfrm>
              <a:off x="5477912" y="291892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760;p47"/>
            <p:cNvSpPr/>
            <p:nvPr/>
          </p:nvSpPr>
          <p:spPr>
            <a:xfrm>
              <a:off x="5649377" y="3018085"/>
              <a:ext cx="487115" cy="334137"/>
            </a:xfrm>
            <a:custGeom>
              <a:avLst/>
              <a:gdLst/>
              <a:ahLst/>
              <a:cxnLst/>
              <a:rect l="l" t="t" r="r" b="b"/>
              <a:pathLst>
                <a:path w="487115" h="334137" extrusionOk="0">
                  <a:moveTo>
                    <a:pt x="487115" y="334137"/>
                  </a:moveTo>
                  <a:lnTo>
                    <a:pt x="0" y="52197"/>
                  </a:lnTo>
                  <a:lnTo>
                    <a:pt x="0" y="0"/>
                  </a:lnTo>
                  <a:lnTo>
                    <a:pt x="487115" y="281940"/>
                  </a:lnTo>
                  <a:lnTo>
                    <a:pt x="487115" y="334137"/>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761;p47"/>
            <p:cNvSpPr/>
            <p:nvPr/>
          </p:nvSpPr>
          <p:spPr>
            <a:xfrm>
              <a:off x="5477912" y="266842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762;p47"/>
            <p:cNvSpPr/>
            <p:nvPr/>
          </p:nvSpPr>
          <p:spPr>
            <a:xfrm>
              <a:off x="5649377" y="2767577"/>
              <a:ext cx="613432" cy="407193"/>
            </a:xfrm>
            <a:custGeom>
              <a:avLst/>
              <a:gdLst/>
              <a:ahLst/>
              <a:cxnLst/>
              <a:rect l="l" t="t" r="r" b="b"/>
              <a:pathLst>
                <a:path w="613432" h="407193" extrusionOk="0">
                  <a:moveTo>
                    <a:pt x="613433" y="407194"/>
                  </a:moveTo>
                  <a:lnTo>
                    <a:pt x="0" y="52197"/>
                  </a:lnTo>
                  <a:lnTo>
                    <a:pt x="0" y="0"/>
                  </a:lnTo>
                  <a:lnTo>
                    <a:pt x="613433" y="354902"/>
                  </a:lnTo>
                  <a:lnTo>
                    <a:pt x="613433" y="407194"/>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763;p47"/>
            <p:cNvSpPr/>
            <p:nvPr/>
          </p:nvSpPr>
          <p:spPr>
            <a:xfrm>
              <a:off x="1926580" y="1674106"/>
              <a:ext cx="1230952" cy="1017480"/>
            </a:xfrm>
            <a:custGeom>
              <a:avLst/>
              <a:gdLst/>
              <a:ahLst/>
              <a:cxnLst/>
              <a:rect l="l" t="t" r="r" b="b"/>
              <a:pathLst>
                <a:path w="1230952" h="1017480" extrusionOk="0">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764;p47"/>
            <p:cNvSpPr/>
            <p:nvPr/>
          </p:nvSpPr>
          <p:spPr>
            <a:xfrm>
              <a:off x="3112195" y="1676584"/>
              <a:ext cx="59119" cy="52197"/>
            </a:xfrm>
            <a:custGeom>
              <a:avLst/>
              <a:gdLst/>
              <a:ahLst/>
              <a:cxnLst/>
              <a:rect l="l" t="t" r="r" b="b"/>
              <a:pathLst>
                <a:path w="59119" h="52197" extrusionOk="0">
                  <a:moveTo>
                    <a:pt x="18249" y="0"/>
                  </a:moveTo>
                  <a:lnTo>
                    <a:pt x="59119" y="16574"/>
                  </a:lnTo>
                  <a:lnTo>
                    <a:pt x="24522" y="52197"/>
                  </a:lnTo>
                  <a:lnTo>
                    <a:pt x="0" y="12859"/>
                  </a:lnTo>
                  <a:lnTo>
                    <a:pt x="18249"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765;p47"/>
            <p:cNvSpPr/>
            <p:nvPr/>
          </p:nvSpPr>
          <p:spPr>
            <a:xfrm>
              <a:off x="2269509" y="2593746"/>
              <a:ext cx="43151" cy="44767"/>
            </a:xfrm>
            <a:custGeom>
              <a:avLst/>
              <a:gdLst/>
              <a:ahLst/>
              <a:cxnLst/>
              <a:rect l="l" t="t" r="r" b="b"/>
              <a:pathLst>
                <a:path w="43151" h="44767" extrusionOk="0">
                  <a:moveTo>
                    <a:pt x="0" y="27432"/>
                  </a:moveTo>
                  <a:lnTo>
                    <a:pt x="43056" y="44767"/>
                  </a:lnTo>
                  <a:lnTo>
                    <a:pt x="43151" y="7620"/>
                  </a:lnTo>
                  <a:lnTo>
                    <a:pt x="5038" y="0"/>
                  </a:lnTo>
                  <a:lnTo>
                    <a:pt x="0" y="2743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766;p47"/>
            <p:cNvSpPr/>
            <p:nvPr/>
          </p:nvSpPr>
          <p:spPr>
            <a:xfrm>
              <a:off x="1950116" y="2650325"/>
              <a:ext cx="58584" cy="57547"/>
            </a:xfrm>
            <a:custGeom>
              <a:avLst/>
              <a:gdLst/>
              <a:ahLst/>
              <a:cxnLst/>
              <a:rect l="l" t="t" r="r" b="b"/>
              <a:pathLst>
                <a:path w="58584" h="57547" extrusionOk="0">
                  <a:moveTo>
                    <a:pt x="48415" y="57150"/>
                  </a:moveTo>
                  <a:cubicBezTo>
                    <a:pt x="50030" y="60579"/>
                    <a:pt x="1747" y="40767"/>
                    <a:pt x="36" y="38100"/>
                  </a:cubicBezTo>
                  <a:cubicBezTo>
                    <a:pt x="-1675" y="35433"/>
                    <a:pt x="58585" y="0"/>
                    <a:pt x="5858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767;p47"/>
            <p:cNvSpPr/>
            <p:nvPr/>
          </p:nvSpPr>
          <p:spPr>
            <a:xfrm>
              <a:off x="1969256" y="1691533"/>
              <a:ext cx="1231332" cy="1017436"/>
            </a:xfrm>
            <a:custGeom>
              <a:avLst/>
              <a:gdLst/>
              <a:ahLst/>
              <a:cxnLst/>
              <a:rect l="l" t="t" r="r" b="b"/>
              <a:pathLst>
                <a:path w="1231332" h="1017436" extrusionOk="0">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768;p47"/>
            <p:cNvSpPr/>
            <p:nvPr/>
          </p:nvSpPr>
          <p:spPr>
            <a:xfrm>
              <a:off x="2066299" y="1805171"/>
              <a:ext cx="1037246" cy="669226"/>
            </a:xfrm>
            <a:custGeom>
              <a:avLst/>
              <a:gdLst/>
              <a:ahLst/>
              <a:cxnLst/>
              <a:rect l="l" t="t" r="r" b="b"/>
              <a:pathLst>
                <a:path w="1037246" h="669226" extrusionOk="0">
                  <a:moveTo>
                    <a:pt x="1037247" y="69152"/>
                  </a:moveTo>
                  <a:lnTo>
                    <a:pt x="0" y="669227"/>
                  </a:lnTo>
                  <a:lnTo>
                    <a:pt x="0" y="600170"/>
                  </a:lnTo>
                  <a:lnTo>
                    <a:pt x="1037247" y="0"/>
                  </a:lnTo>
                  <a:lnTo>
                    <a:pt x="1037247" y="6915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769;p47"/>
            <p:cNvSpPr/>
            <p:nvPr/>
          </p:nvSpPr>
          <p:spPr>
            <a:xfrm>
              <a:off x="2066299" y="2133308"/>
              <a:ext cx="679110" cy="462057"/>
            </a:xfrm>
            <a:custGeom>
              <a:avLst/>
              <a:gdLst/>
              <a:ahLst/>
              <a:cxnLst/>
              <a:rect l="l" t="t" r="r" b="b"/>
              <a:pathLst>
                <a:path w="679110" h="462057" extrusionOk="0">
                  <a:moveTo>
                    <a:pt x="679110" y="69151"/>
                  </a:moveTo>
                  <a:lnTo>
                    <a:pt x="0" y="462058"/>
                  </a:lnTo>
                  <a:lnTo>
                    <a:pt x="0" y="392906"/>
                  </a:lnTo>
                  <a:lnTo>
                    <a:pt x="679110" y="0"/>
                  </a:lnTo>
                  <a:lnTo>
                    <a:pt x="679110" y="691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4" name="Google Shape;2770;p47"/>
            <p:cNvGrpSpPr/>
            <p:nvPr/>
          </p:nvGrpSpPr>
          <p:grpSpPr>
            <a:xfrm>
              <a:off x="4146745" y="1006881"/>
              <a:ext cx="330894" cy="250785"/>
              <a:chOff x="6621095" y="1452181"/>
              <a:chExt cx="330894" cy="250785"/>
            </a:xfrm>
          </p:grpSpPr>
          <p:sp>
            <p:nvSpPr>
              <p:cNvPr id="157" name="Google Shape;2771;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2772;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2773;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2774;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2775;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 name="Google Shape;2776;p47"/>
            <p:cNvSpPr/>
            <p:nvPr/>
          </p:nvSpPr>
          <p:spPr>
            <a:xfrm>
              <a:off x="4444588" y="826743"/>
              <a:ext cx="153590" cy="431871"/>
            </a:xfrm>
            <a:custGeom>
              <a:avLst/>
              <a:gdLst/>
              <a:ahLst/>
              <a:cxnLst/>
              <a:rect l="l" t="t" r="r" b="b"/>
              <a:pathLst>
                <a:path w="153590" h="431871" extrusionOk="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777;p47"/>
            <p:cNvSpPr/>
            <p:nvPr/>
          </p:nvSpPr>
          <p:spPr>
            <a:xfrm>
              <a:off x="4515562" y="822838"/>
              <a:ext cx="88583" cy="120566"/>
            </a:xfrm>
            <a:custGeom>
              <a:avLst/>
              <a:gdLst/>
              <a:ahLst/>
              <a:cxnLst/>
              <a:rect l="l" t="t" r="r" b="b"/>
              <a:pathLst>
                <a:path w="88583" h="120566" extrusionOk="0">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57200" y="605600"/>
            <a:ext cx="6949440" cy="1082700"/>
          </a:xfrm>
        </p:spPr>
        <p:txBody>
          <a:bodyPr/>
          <a:lstStyle/>
          <a:p>
            <a:pPr algn="ctr"/>
            <a:r>
              <a:rPr lang="es-MX" sz="3600" b="1" dirty="0">
                <a:effectLst>
                  <a:outerShdw blurRad="38100" dist="38100" dir="2700000" algn="tl">
                    <a:srgbClr val="000000">
                      <a:alpha val="43137"/>
                    </a:srgbClr>
                  </a:outerShdw>
                </a:effectLst>
              </a:rPr>
              <a:t>ACCIONES DE MEJORA</a:t>
            </a:r>
            <a:endParaRPr lang="es-CO" sz="3600"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13</a:t>
            </a:fld>
            <a:endParaRPr lang="es-CO"/>
          </a:p>
        </p:txBody>
      </p:sp>
      <p:sp>
        <p:nvSpPr>
          <p:cNvPr id="9" name="Rectángulo 8"/>
          <p:cNvSpPr/>
          <p:nvPr/>
        </p:nvSpPr>
        <p:spPr>
          <a:xfrm>
            <a:off x="666746" y="1471077"/>
            <a:ext cx="5326714" cy="2554545"/>
          </a:xfrm>
          <a:prstGeom prst="rect">
            <a:avLst/>
          </a:prstGeom>
        </p:spPr>
        <p:txBody>
          <a:bodyPr wrap="square">
            <a:spAutoFit/>
          </a:bodyPr>
          <a:lstStyle/>
          <a:p>
            <a:pPr marL="285750" indent="-285750" algn="just">
              <a:buFont typeface="Arial" panose="020B0604020202020204" pitchFamily="34" charset="0"/>
              <a:buChar char="•"/>
            </a:pPr>
            <a:r>
              <a:rPr lang="es-MX" sz="1600" b="1" dirty="0">
                <a:solidFill>
                  <a:schemeClr val="accent2"/>
                </a:solidFill>
              </a:rPr>
              <a:t>Se solicita a las IPS y áreas de la EPSI con mayor número de PQRS generar planes de mejoramiento de acuerdo a los motivos de cada una. </a:t>
            </a:r>
          </a:p>
          <a:p>
            <a:pPr marL="285750" indent="-285750" algn="just">
              <a:buFont typeface="Arial" panose="020B0604020202020204" pitchFamily="34" charset="0"/>
              <a:buChar char="•"/>
            </a:pPr>
            <a:r>
              <a:rPr lang="es-MX" sz="1600" b="1" dirty="0">
                <a:solidFill>
                  <a:schemeClr val="accent2"/>
                </a:solidFill>
              </a:rPr>
              <a:t>Se realiza retroalimentación de cada una de las oficinas de atención al usuario para corregir las falencias identificadas. </a:t>
            </a:r>
          </a:p>
          <a:p>
            <a:pPr marL="285750" indent="-285750" algn="just">
              <a:buFont typeface="Arial" panose="020B0604020202020204" pitchFamily="34" charset="0"/>
              <a:buChar char="•"/>
            </a:pPr>
            <a:r>
              <a:rPr lang="es-MX" sz="1600" b="1" dirty="0">
                <a:solidFill>
                  <a:schemeClr val="accent2"/>
                </a:solidFill>
              </a:rPr>
              <a:t>Se socializa el informe de manera mensual a la gerencia, GyC, talento humano, control interno, PyP, coordinadoras regionales y promotores como insumo de evaluación de sus procesos.</a:t>
            </a:r>
            <a:endParaRPr lang="en-US" sz="1600" b="1" dirty="0">
              <a:solidFill>
                <a:schemeClr val="accent2"/>
              </a:solidFill>
            </a:endParaRPr>
          </a:p>
        </p:txBody>
      </p:sp>
      <p:pic>
        <p:nvPicPr>
          <p:cNvPr id="5" name="Picture 4" descr="http://pijaossalud.com.co/logoanima.png"/>
          <p:cNvPicPr>
            <a:picLocks noChangeAspect="1" noChangeArrowheads="1"/>
          </p:cNvPicPr>
          <p:nvPr/>
        </p:nvPicPr>
        <p:blipFill>
          <a:blip r:embed="rId2"/>
          <a:srcRect/>
          <a:stretch>
            <a:fillRect/>
          </a:stretch>
        </p:blipFill>
        <p:spPr bwMode="auto">
          <a:xfrm>
            <a:off x="7911736" y="3890047"/>
            <a:ext cx="1194189" cy="1123579"/>
          </a:xfrm>
          <a:prstGeom prst="rect">
            <a:avLst/>
          </a:prstGeom>
          <a:noFill/>
          <a:ln w="9525">
            <a:noFill/>
            <a:miter lim="800000"/>
            <a:headEnd/>
            <a:tailEnd/>
          </a:ln>
        </p:spPr>
      </p:pic>
      <p:grpSp>
        <p:nvGrpSpPr>
          <p:cNvPr id="7" name="Google Shape;1748;p30"/>
          <p:cNvGrpSpPr/>
          <p:nvPr/>
        </p:nvGrpSpPr>
        <p:grpSpPr>
          <a:xfrm>
            <a:off x="6052563" y="735135"/>
            <a:ext cx="2596372" cy="2900838"/>
            <a:chOff x="2181300" y="231400"/>
            <a:chExt cx="4262637" cy="4762499"/>
          </a:xfrm>
        </p:grpSpPr>
        <p:sp>
          <p:nvSpPr>
            <p:cNvPr id="10" name="Google Shape;1749;p30"/>
            <p:cNvSpPr/>
            <p:nvPr/>
          </p:nvSpPr>
          <p:spPr>
            <a:xfrm>
              <a:off x="4504120" y="3382365"/>
              <a:ext cx="236644" cy="133254"/>
            </a:xfrm>
            <a:custGeom>
              <a:avLst/>
              <a:gdLst/>
              <a:ahLst/>
              <a:cxnLst/>
              <a:rect l="l" t="t" r="r" b="b"/>
              <a:pathLst>
                <a:path w="236644" h="133254" extrusionOk="0">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750;p30"/>
            <p:cNvSpPr/>
            <p:nvPr/>
          </p:nvSpPr>
          <p:spPr>
            <a:xfrm>
              <a:off x="5178128" y="3780033"/>
              <a:ext cx="236549" cy="133254"/>
            </a:xfrm>
            <a:custGeom>
              <a:avLst/>
              <a:gdLst/>
              <a:ahLst/>
              <a:cxnLst/>
              <a:rect l="l" t="t" r="r" b="b"/>
              <a:pathLst>
                <a:path w="236549" h="133254" extrusionOk="0">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751;p30"/>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752;p30"/>
            <p:cNvSpPr/>
            <p:nvPr/>
          </p:nvSpPr>
          <p:spPr>
            <a:xfrm>
              <a:off x="4629475" y="2174500"/>
              <a:ext cx="494671" cy="1273873"/>
            </a:xfrm>
            <a:custGeom>
              <a:avLst/>
              <a:gdLst/>
              <a:ahLst/>
              <a:cxnLst/>
              <a:rect l="l" t="t" r="r" b="b"/>
              <a:pathLst>
                <a:path w="494671" h="1273873" extrusionOk="0">
                  <a:moveTo>
                    <a:pt x="118227" y="1273873"/>
                  </a:moveTo>
                  <a:lnTo>
                    <a:pt x="0" y="1205484"/>
                  </a:lnTo>
                  <a:lnTo>
                    <a:pt x="376540" y="0"/>
                  </a:lnTo>
                  <a:lnTo>
                    <a:pt x="494672" y="68389"/>
                  </a:lnTo>
                  <a:lnTo>
                    <a:pt x="118227" y="127387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753;p30"/>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754;p30"/>
            <p:cNvSpPr/>
            <p:nvPr/>
          </p:nvSpPr>
          <p:spPr>
            <a:xfrm>
              <a:off x="5160832" y="2249175"/>
              <a:ext cx="281692" cy="1586388"/>
            </a:xfrm>
            <a:custGeom>
              <a:avLst/>
              <a:gdLst/>
              <a:ahLst/>
              <a:cxnLst/>
              <a:rect l="l" t="t" r="r" b="b"/>
              <a:pathLst>
                <a:path w="281692" h="1586388" extrusionOk="0">
                  <a:moveTo>
                    <a:pt x="281692" y="1586389"/>
                  </a:moveTo>
                  <a:lnTo>
                    <a:pt x="162610" y="1517428"/>
                  </a:lnTo>
                  <a:lnTo>
                    <a:pt x="0" y="0"/>
                  </a:lnTo>
                  <a:lnTo>
                    <a:pt x="118227" y="68485"/>
                  </a:lnTo>
                  <a:lnTo>
                    <a:pt x="281692" y="1586389"/>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755;p30"/>
            <p:cNvSpPr/>
            <p:nvPr/>
          </p:nvSpPr>
          <p:spPr>
            <a:xfrm>
              <a:off x="5078053" y="2296515"/>
              <a:ext cx="281692" cy="1586388"/>
            </a:xfrm>
            <a:custGeom>
              <a:avLst/>
              <a:gdLst/>
              <a:ahLst/>
              <a:cxnLst/>
              <a:rect l="l" t="t" r="r" b="b"/>
              <a:pathLst>
                <a:path w="281692" h="1586388" extrusionOk="0">
                  <a:moveTo>
                    <a:pt x="281692" y="1586389"/>
                  </a:moveTo>
                  <a:lnTo>
                    <a:pt x="162610" y="1517428"/>
                  </a:lnTo>
                  <a:lnTo>
                    <a:pt x="0" y="0"/>
                  </a:lnTo>
                  <a:lnTo>
                    <a:pt x="118227" y="68390"/>
                  </a:lnTo>
                  <a:lnTo>
                    <a:pt x="281692" y="158638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56;p30"/>
            <p:cNvSpPr/>
            <p:nvPr/>
          </p:nvSpPr>
          <p:spPr>
            <a:xfrm>
              <a:off x="4075404" y="1596713"/>
              <a:ext cx="2321774" cy="1343501"/>
            </a:xfrm>
            <a:custGeom>
              <a:avLst/>
              <a:gdLst/>
              <a:ahLst/>
              <a:cxnLst/>
              <a:rect l="l" t="t" r="r" b="b"/>
              <a:pathLst>
                <a:path w="2321774" h="1343501" extrusionOk="0">
                  <a:moveTo>
                    <a:pt x="2221415" y="1343501"/>
                  </a:moveTo>
                  <a:lnTo>
                    <a:pt x="0" y="58103"/>
                  </a:lnTo>
                  <a:lnTo>
                    <a:pt x="100360" y="0"/>
                  </a:lnTo>
                  <a:lnTo>
                    <a:pt x="2321775" y="1285399"/>
                  </a:lnTo>
                  <a:lnTo>
                    <a:pt x="2221415" y="134350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757;p30"/>
            <p:cNvSpPr/>
            <p:nvPr/>
          </p:nvSpPr>
          <p:spPr>
            <a:xfrm>
              <a:off x="4075404" y="1654530"/>
              <a:ext cx="2221415" cy="1401603"/>
            </a:xfrm>
            <a:custGeom>
              <a:avLst/>
              <a:gdLst/>
              <a:ahLst/>
              <a:cxnLst/>
              <a:rect l="l" t="t" r="r" b="b"/>
              <a:pathLst>
                <a:path w="2221415" h="1401603" extrusionOk="0">
                  <a:moveTo>
                    <a:pt x="2221415" y="1401604"/>
                  </a:moveTo>
                  <a:lnTo>
                    <a:pt x="0" y="116205"/>
                  </a:lnTo>
                  <a:lnTo>
                    <a:pt x="0" y="0"/>
                  </a:lnTo>
                  <a:lnTo>
                    <a:pt x="2221415" y="1285399"/>
                  </a:lnTo>
                  <a:lnTo>
                    <a:pt x="2221415" y="140160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758;p30"/>
            <p:cNvSpPr/>
            <p:nvPr/>
          </p:nvSpPr>
          <p:spPr>
            <a:xfrm>
              <a:off x="4206176" y="231400"/>
              <a:ext cx="2045689" cy="2621660"/>
            </a:xfrm>
            <a:custGeom>
              <a:avLst/>
              <a:gdLst/>
              <a:ahLst/>
              <a:cxnLst/>
              <a:rect l="l" t="t" r="r" b="b"/>
              <a:pathLst>
                <a:path w="2045689" h="2621660" extrusionOk="0">
                  <a:moveTo>
                    <a:pt x="2045690" y="2621661"/>
                  </a:moveTo>
                  <a:lnTo>
                    <a:pt x="0" y="1437894"/>
                  </a:lnTo>
                  <a:lnTo>
                    <a:pt x="0" y="0"/>
                  </a:lnTo>
                  <a:lnTo>
                    <a:pt x="2045690" y="1183767"/>
                  </a:lnTo>
                  <a:lnTo>
                    <a:pt x="2045690" y="262166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759;p30"/>
            <p:cNvSpPr/>
            <p:nvPr/>
          </p:nvSpPr>
          <p:spPr>
            <a:xfrm>
              <a:off x="6296819" y="2879159"/>
              <a:ext cx="101975" cy="176974"/>
            </a:xfrm>
            <a:custGeom>
              <a:avLst/>
              <a:gdLst/>
              <a:ahLst/>
              <a:cxnLst/>
              <a:rect l="l" t="t" r="r" b="b"/>
              <a:pathLst>
                <a:path w="101975" h="176974" extrusionOk="0">
                  <a:moveTo>
                    <a:pt x="101975" y="118015"/>
                  </a:moveTo>
                  <a:lnTo>
                    <a:pt x="0" y="176974"/>
                  </a:lnTo>
                  <a:lnTo>
                    <a:pt x="0" y="58960"/>
                  </a:lnTo>
                  <a:lnTo>
                    <a:pt x="101975" y="0"/>
                  </a:lnTo>
                  <a:lnTo>
                    <a:pt x="101975" y="118015"/>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760;p30"/>
            <p:cNvSpPr/>
            <p:nvPr/>
          </p:nvSpPr>
          <p:spPr>
            <a:xfrm>
              <a:off x="4356811" y="496480"/>
              <a:ext cx="169452" cy="163353"/>
            </a:xfrm>
            <a:custGeom>
              <a:avLst/>
              <a:gdLst/>
              <a:ahLst/>
              <a:cxnLst/>
              <a:rect l="l" t="t" r="r" b="b"/>
              <a:pathLst>
                <a:path w="169452" h="163353" extrusionOk="0">
                  <a:moveTo>
                    <a:pt x="169453" y="163354"/>
                  </a:moveTo>
                  <a:lnTo>
                    <a:pt x="0" y="65341"/>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761;p30"/>
            <p:cNvSpPr/>
            <p:nvPr/>
          </p:nvSpPr>
          <p:spPr>
            <a:xfrm>
              <a:off x="4598397" y="636212"/>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762;p30"/>
            <p:cNvSpPr/>
            <p:nvPr/>
          </p:nvSpPr>
          <p:spPr>
            <a:xfrm>
              <a:off x="4356811" y="619924"/>
              <a:ext cx="169452" cy="163353"/>
            </a:xfrm>
            <a:custGeom>
              <a:avLst/>
              <a:gdLst/>
              <a:ahLst/>
              <a:cxnLst/>
              <a:rect l="l" t="t" r="r" b="b"/>
              <a:pathLst>
                <a:path w="169452" h="163353" extrusionOk="0">
                  <a:moveTo>
                    <a:pt x="169453" y="163354"/>
                  </a:moveTo>
                  <a:lnTo>
                    <a:pt x="0" y="65342"/>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763;p30"/>
            <p:cNvSpPr/>
            <p:nvPr/>
          </p:nvSpPr>
          <p:spPr>
            <a:xfrm>
              <a:off x="4598397" y="759656"/>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764;p30"/>
            <p:cNvSpPr/>
            <p:nvPr/>
          </p:nvSpPr>
          <p:spPr>
            <a:xfrm>
              <a:off x="4356811" y="761466"/>
              <a:ext cx="169452" cy="163448"/>
            </a:xfrm>
            <a:custGeom>
              <a:avLst/>
              <a:gdLst/>
              <a:ahLst/>
              <a:cxnLst/>
              <a:rect l="l" t="t" r="r" b="b"/>
              <a:pathLst>
                <a:path w="169452" h="163448" extrusionOk="0">
                  <a:moveTo>
                    <a:pt x="169453" y="163449"/>
                  </a:moveTo>
                  <a:lnTo>
                    <a:pt x="0" y="65437"/>
                  </a:lnTo>
                  <a:lnTo>
                    <a:pt x="0" y="0"/>
                  </a:lnTo>
                  <a:lnTo>
                    <a:pt x="169453" y="98107"/>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765;p30"/>
            <p:cNvSpPr/>
            <p:nvPr/>
          </p:nvSpPr>
          <p:spPr>
            <a:xfrm>
              <a:off x="4598397" y="901293"/>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766;p30"/>
            <p:cNvSpPr/>
            <p:nvPr/>
          </p:nvSpPr>
          <p:spPr>
            <a:xfrm>
              <a:off x="4356811" y="903102"/>
              <a:ext cx="169452" cy="163449"/>
            </a:xfrm>
            <a:custGeom>
              <a:avLst/>
              <a:gdLst/>
              <a:ahLst/>
              <a:cxnLst/>
              <a:rect l="l" t="t" r="r" b="b"/>
              <a:pathLst>
                <a:path w="169452" h="163449" extrusionOk="0">
                  <a:moveTo>
                    <a:pt x="169453" y="163449"/>
                  </a:moveTo>
                  <a:lnTo>
                    <a:pt x="0" y="65342"/>
                  </a:lnTo>
                  <a:lnTo>
                    <a:pt x="0" y="0"/>
                  </a:lnTo>
                  <a:lnTo>
                    <a:pt x="169453" y="98012"/>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767;p30"/>
            <p:cNvSpPr/>
            <p:nvPr/>
          </p:nvSpPr>
          <p:spPr>
            <a:xfrm>
              <a:off x="4598397" y="1042929"/>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768;p30"/>
            <p:cNvSpPr/>
            <p:nvPr/>
          </p:nvSpPr>
          <p:spPr>
            <a:xfrm>
              <a:off x="5115879" y="982814"/>
              <a:ext cx="204046" cy="276142"/>
            </a:xfrm>
            <a:custGeom>
              <a:avLst/>
              <a:gdLst/>
              <a:ahLst/>
              <a:cxnLst/>
              <a:rect l="l" t="t" r="r" b="b"/>
              <a:pathLst>
                <a:path w="204046" h="276142" extrusionOk="0">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769;p30"/>
            <p:cNvSpPr/>
            <p:nvPr/>
          </p:nvSpPr>
          <p:spPr>
            <a:xfrm>
              <a:off x="5297876" y="1025975"/>
              <a:ext cx="199579" cy="260699"/>
            </a:xfrm>
            <a:custGeom>
              <a:avLst/>
              <a:gdLst/>
              <a:ahLst/>
              <a:cxnLst/>
              <a:rect l="l" t="t" r="r" b="b"/>
              <a:pathLst>
                <a:path w="199579" h="260699" extrusionOk="0">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1770;p30"/>
            <p:cNvSpPr/>
            <p:nvPr/>
          </p:nvSpPr>
          <p:spPr>
            <a:xfrm>
              <a:off x="5298541" y="1258956"/>
              <a:ext cx="212884" cy="276193"/>
            </a:xfrm>
            <a:custGeom>
              <a:avLst/>
              <a:gdLst/>
              <a:ahLst/>
              <a:cxnLst/>
              <a:rect l="l" t="t" r="r" b="b"/>
              <a:pathLst>
                <a:path w="212884" h="276193" extrusionOk="0">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1771;p30"/>
            <p:cNvSpPr/>
            <p:nvPr/>
          </p:nvSpPr>
          <p:spPr>
            <a:xfrm>
              <a:off x="5084706" y="1024070"/>
              <a:ext cx="290055" cy="509778"/>
            </a:xfrm>
            <a:custGeom>
              <a:avLst/>
              <a:gdLst/>
              <a:ahLst/>
              <a:cxnLst/>
              <a:rect l="l" t="t" r="r" b="b"/>
              <a:pathLst>
                <a:path w="290055" h="509778" extrusionOk="0">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772;p30"/>
            <p:cNvSpPr/>
            <p:nvPr/>
          </p:nvSpPr>
          <p:spPr>
            <a:xfrm>
              <a:off x="5705494" y="1324174"/>
              <a:ext cx="204331" cy="276159"/>
            </a:xfrm>
            <a:custGeom>
              <a:avLst/>
              <a:gdLst/>
              <a:ahLst/>
              <a:cxnLst/>
              <a:rect l="l" t="t" r="r" b="b"/>
              <a:pathLst>
                <a:path w="204331" h="276159" extrusionOk="0">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773;p30"/>
            <p:cNvSpPr/>
            <p:nvPr/>
          </p:nvSpPr>
          <p:spPr>
            <a:xfrm>
              <a:off x="5887776" y="1367351"/>
              <a:ext cx="199579" cy="260603"/>
            </a:xfrm>
            <a:custGeom>
              <a:avLst/>
              <a:gdLst/>
              <a:ahLst/>
              <a:cxnLst/>
              <a:rect l="l" t="t" r="r" b="b"/>
              <a:pathLst>
                <a:path w="199579" h="260603" extrusionOk="0">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774;p30"/>
            <p:cNvSpPr/>
            <p:nvPr/>
          </p:nvSpPr>
          <p:spPr>
            <a:xfrm>
              <a:off x="5887776" y="1600333"/>
              <a:ext cx="213550" cy="276118"/>
            </a:xfrm>
            <a:custGeom>
              <a:avLst/>
              <a:gdLst/>
              <a:ahLst/>
              <a:cxnLst/>
              <a:rect l="l" t="t" r="r" b="b"/>
              <a:pathLst>
                <a:path w="213550" h="276118" extrusionOk="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1775;p30"/>
            <p:cNvSpPr/>
            <p:nvPr/>
          </p:nvSpPr>
          <p:spPr>
            <a:xfrm>
              <a:off x="5674606" y="1365446"/>
              <a:ext cx="290055" cy="509682"/>
            </a:xfrm>
            <a:custGeom>
              <a:avLst/>
              <a:gdLst/>
              <a:ahLst/>
              <a:cxnLst/>
              <a:rect l="l" t="t" r="r" b="b"/>
              <a:pathLst>
                <a:path w="290055" h="509682" extrusionOk="0">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776;p30"/>
            <p:cNvSpPr/>
            <p:nvPr/>
          </p:nvSpPr>
          <p:spPr>
            <a:xfrm>
              <a:off x="5115879" y="1943808"/>
              <a:ext cx="971477" cy="359289"/>
            </a:xfrm>
            <a:custGeom>
              <a:avLst/>
              <a:gdLst/>
              <a:ahLst/>
              <a:cxnLst/>
              <a:rect l="l" t="t" r="r" b="b"/>
              <a:pathLst>
                <a:path w="971477" h="359289" extrusionOk="0">
                  <a:moveTo>
                    <a:pt x="0" y="102961"/>
                  </a:moveTo>
                  <a:cubicBezTo>
                    <a:pt x="0" y="102961"/>
                    <a:pt x="144553" y="-173264"/>
                    <a:pt x="511684" y="179161"/>
                  </a:cubicBezTo>
                  <a:cubicBezTo>
                    <a:pt x="878815" y="531586"/>
                    <a:pt x="971477" y="258218"/>
                    <a:pt x="971477" y="258218"/>
                  </a:cubicBezTo>
                </a:path>
              </a:pathLst>
            </a:custGeom>
            <a:noFill/>
            <a:ln w="13475" cap="flat" cmpd="sng">
              <a:solidFill>
                <a:srgbClr val="D6D8E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777;p30"/>
            <p:cNvSpPr/>
            <p:nvPr/>
          </p:nvSpPr>
          <p:spPr>
            <a:xfrm rot="-1801764">
              <a:off x="5403245" y="1931037"/>
              <a:ext cx="49945" cy="86600"/>
            </a:xfrm>
            <a:custGeom>
              <a:avLst/>
              <a:gdLst/>
              <a:ahLst/>
              <a:cxnLst/>
              <a:rect l="l" t="t" r="r" b="b"/>
              <a:pathLst>
                <a:path w="49989" h="86677" extrusionOk="0">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778;p30"/>
            <p:cNvSpPr/>
            <p:nvPr/>
          </p:nvSpPr>
          <p:spPr>
            <a:xfrm rot="-1801764">
              <a:off x="5143652" y="1930529"/>
              <a:ext cx="49945" cy="86600"/>
            </a:xfrm>
            <a:custGeom>
              <a:avLst/>
              <a:gdLst/>
              <a:ahLst/>
              <a:cxnLst/>
              <a:rect l="l" t="t" r="r" b="b"/>
              <a:pathLst>
                <a:path w="49989" h="86677" extrusionOk="0">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779;p30"/>
            <p:cNvSpPr/>
            <p:nvPr/>
          </p:nvSpPr>
          <p:spPr>
            <a:xfrm rot="-1790023">
              <a:off x="5694653" y="2149239"/>
              <a:ext cx="50164" cy="86979"/>
            </a:xfrm>
            <a:custGeom>
              <a:avLst/>
              <a:gdLst/>
              <a:ahLst/>
              <a:cxnLst/>
              <a:rect l="l" t="t" r="r" b="b"/>
              <a:pathLst>
                <a:path w="50162" h="86976" extrusionOk="0">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780;p30"/>
            <p:cNvSpPr/>
            <p:nvPr/>
          </p:nvSpPr>
          <p:spPr>
            <a:xfrm rot="-1801764">
              <a:off x="5993267" y="2236949"/>
              <a:ext cx="49945" cy="86600"/>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1781;p30"/>
            <p:cNvSpPr/>
            <p:nvPr/>
          </p:nvSpPr>
          <p:spPr>
            <a:xfrm>
              <a:off x="4356811" y="1418691"/>
              <a:ext cx="57973" cy="235172"/>
            </a:xfrm>
            <a:custGeom>
              <a:avLst/>
              <a:gdLst/>
              <a:ahLst/>
              <a:cxnLst/>
              <a:rect l="l" t="t" r="r" b="b"/>
              <a:pathLst>
                <a:path w="57973" h="235172" extrusionOk="0">
                  <a:moveTo>
                    <a:pt x="57973" y="235172"/>
                  </a:moveTo>
                  <a:lnTo>
                    <a:pt x="0" y="201549"/>
                  </a:lnTo>
                  <a:lnTo>
                    <a:pt x="0" y="0"/>
                  </a:lnTo>
                  <a:lnTo>
                    <a:pt x="57973" y="33623"/>
                  </a:lnTo>
                  <a:lnTo>
                    <a:pt x="57973" y="23517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1782;p30"/>
            <p:cNvSpPr/>
            <p:nvPr/>
          </p:nvSpPr>
          <p:spPr>
            <a:xfrm>
              <a:off x="4517330" y="1440789"/>
              <a:ext cx="58068" cy="305942"/>
            </a:xfrm>
            <a:custGeom>
              <a:avLst/>
              <a:gdLst/>
              <a:ahLst/>
              <a:cxnLst/>
              <a:rect l="l" t="t" r="r" b="b"/>
              <a:pathLst>
                <a:path w="58068" h="305942" extrusionOk="0">
                  <a:moveTo>
                    <a:pt x="58068" y="305943"/>
                  </a:moveTo>
                  <a:lnTo>
                    <a:pt x="0" y="272320"/>
                  </a:lnTo>
                  <a:lnTo>
                    <a:pt x="0" y="0"/>
                  </a:lnTo>
                  <a:lnTo>
                    <a:pt x="58068" y="33623"/>
                  </a:lnTo>
                  <a:lnTo>
                    <a:pt x="58068" y="30594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1783;p30"/>
            <p:cNvSpPr/>
            <p:nvPr/>
          </p:nvSpPr>
          <p:spPr>
            <a:xfrm>
              <a:off x="4677849" y="1415738"/>
              <a:ext cx="58067" cy="423862"/>
            </a:xfrm>
            <a:custGeom>
              <a:avLst/>
              <a:gdLst/>
              <a:ahLst/>
              <a:cxnLst/>
              <a:rect l="l" t="t" r="r" b="b"/>
              <a:pathLst>
                <a:path w="58067" h="423862" extrusionOk="0">
                  <a:moveTo>
                    <a:pt x="58068" y="423863"/>
                  </a:moveTo>
                  <a:lnTo>
                    <a:pt x="0" y="390335"/>
                  </a:lnTo>
                  <a:lnTo>
                    <a:pt x="0" y="0"/>
                  </a:lnTo>
                  <a:lnTo>
                    <a:pt x="58068" y="33528"/>
                  </a:lnTo>
                  <a:lnTo>
                    <a:pt x="58068" y="423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1784;p30"/>
            <p:cNvSpPr/>
            <p:nvPr/>
          </p:nvSpPr>
          <p:spPr>
            <a:xfrm>
              <a:off x="4838368" y="1414214"/>
              <a:ext cx="58068" cy="518255"/>
            </a:xfrm>
            <a:custGeom>
              <a:avLst/>
              <a:gdLst/>
              <a:ahLst/>
              <a:cxnLst/>
              <a:rect l="l" t="t" r="r" b="b"/>
              <a:pathLst>
                <a:path w="58068" h="518255" extrusionOk="0">
                  <a:moveTo>
                    <a:pt x="58068" y="518255"/>
                  </a:moveTo>
                  <a:lnTo>
                    <a:pt x="0" y="484727"/>
                  </a:lnTo>
                  <a:lnTo>
                    <a:pt x="0" y="0"/>
                  </a:lnTo>
                  <a:lnTo>
                    <a:pt x="58068" y="33528"/>
                  </a:lnTo>
                  <a:lnTo>
                    <a:pt x="58068" y="518255"/>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1785;p30"/>
            <p:cNvSpPr/>
            <p:nvPr/>
          </p:nvSpPr>
          <p:spPr>
            <a:xfrm>
              <a:off x="5343399" y="3731361"/>
              <a:ext cx="99124" cy="151542"/>
            </a:xfrm>
            <a:custGeom>
              <a:avLst/>
              <a:gdLst/>
              <a:ahLst/>
              <a:cxnLst/>
              <a:rect l="l" t="t" r="r" b="b"/>
              <a:pathLst>
                <a:path w="99124" h="151542" extrusionOk="0">
                  <a:moveTo>
                    <a:pt x="16347" y="151543"/>
                  </a:moveTo>
                  <a:lnTo>
                    <a:pt x="99124" y="104204"/>
                  </a:lnTo>
                  <a:lnTo>
                    <a:pt x="0" y="0"/>
                  </a:lnTo>
                  <a:lnTo>
                    <a:pt x="16347" y="15154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1786;p30"/>
            <p:cNvSpPr/>
            <p:nvPr/>
          </p:nvSpPr>
          <p:spPr>
            <a:xfrm>
              <a:off x="4678419" y="3350075"/>
              <a:ext cx="69282" cy="136588"/>
            </a:xfrm>
            <a:custGeom>
              <a:avLst/>
              <a:gdLst/>
              <a:ahLst/>
              <a:cxnLst/>
              <a:rect l="l" t="t" r="r" b="b"/>
              <a:pathLst>
                <a:path w="69282" h="136588" extrusionOk="0">
                  <a:moveTo>
                    <a:pt x="0" y="136588"/>
                  </a:moveTo>
                  <a:lnTo>
                    <a:pt x="69283" y="98298"/>
                  </a:lnTo>
                  <a:lnTo>
                    <a:pt x="42672" y="0"/>
                  </a:lnTo>
                  <a:lnTo>
                    <a:pt x="0" y="136588"/>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 name="Google Shape;1787;p30"/>
            <p:cNvGrpSpPr/>
            <p:nvPr/>
          </p:nvGrpSpPr>
          <p:grpSpPr>
            <a:xfrm>
              <a:off x="3103642" y="4105408"/>
              <a:ext cx="746807" cy="516445"/>
              <a:chOff x="4884742" y="4921758"/>
              <a:chExt cx="746807" cy="516445"/>
            </a:xfrm>
          </p:grpSpPr>
          <p:sp>
            <p:nvSpPr>
              <p:cNvPr id="200" name="Google Shape;1788;p30"/>
              <p:cNvSpPr/>
              <p:nvPr/>
            </p:nvSpPr>
            <p:spPr>
              <a:xfrm>
                <a:off x="4884742" y="505358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1789;p30"/>
              <p:cNvSpPr/>
              <p:nvPr/>
            </p:nvSpPr>
            <p:spPr>
              <a:xfrm>
                <a:off x="4966950" y="5004149"/>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1790;p30"/>
              <p:cNvSpPr/>
              <p:nvPr/>
            </p:nvSpPr>
            <p:spPr>
              <a:xfrm>
                <a:off x="4967045" y="5111781"/>
                <a:ext cx="65671" cy="87534"/>
              </a:xfrm>
              <a:custGeom>
                <a:avLst/>
                <a:gdLst/>
                <a:ahLst/>
                <a:cxnLst/>
                <a:rect l="l" t="t" r="r" b="b"/>
                <a:pathLst>
                  <a:path w="65671" h="87534" extrusionOk="0">
                    <a:moveTo>
                      <a:pt x="0" y="87534"/>
                    </a:moveTo>
                    <a:lnTo>
                      <a:pt x="0" y="0"/>
                    </a:lnTo>
                    <a:lnTo>
                      <a:pt x="65671" y="58579"/>
                    </a:lnTo>
                    <a:lnTo>
                      <a:pt x="0" y="87534"/>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1791;p30"/>
              <p:cNvSpPr/>
              <p:nvPr/>
            </p:nvSpPr>
            <p:spPr>
              <a:xfrm>
                <a:off x="5581465" y="5114067"/>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1792;p30"/>
              <p:cNvSpPr/>
              <p:nvPr/>
            </p:nvSpPr>
            <p:spPr>
              <a:xfrm>
                <a:off x="4966950" y="4921758"/>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1793;p30"/>
              <p:cNvSpPr/>
              <p:nvPr/>
            </p:nvSpPr>
            <p:spPr>
              <a:xfrm>
                <a:off x="5061432" y="4974074"/>
                <a:ext cx="475691" cy="275248"/>
              </a:xfrm>
              <a:custGeom>
                <a:avLst/>
                <a:gdLst/>
                <a:ahLst/>
                <a:cxnLst/>
                <a:rect l="l" t="t" r="r" b="b"/>
                <a:pathLst>
                  <a:path w="475691" h="275248" extrusionOk="0">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1794;p30"/>
              <p:cNvSpPr/>
              <p:nvPr/>
            </p:nvSpPr>
            <p:spPr>
              <a:xfrm>
                <a:off x="5061893" y="4990552"/>
                <a:ext cx="474809" cy="258770"/>
              </a:xfrm>
              <a:custGeom>
                <a:avLst/>
                <a:gdLst/>
                <a:ahLst/>
                <a:cxnLst/>
                <a:rect l="l" t="t" r="r" b="b"/>
                <a:pathLst>
                  <a:path w="474809" h="258770" extrusionOk="0">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1795;p30"/>
              <p:cNvSpPr/>
              <p:nvPr/>
            </p:nvSpPr>
            <p:spPr>
              <a:xfrm>
                <a:off x="5183826" y="5052822"/>
                <a:ext cx="221040" cy="139064"/>
              </a:xfrm>
              <a:custGeom>
                <a:avLst/>
                <a:gdLst/>
                <a:ahLst/>
                <a:cxnLst/>
                <a:rect l="l" t="t" r="r" b="b"/>
                <a:pathLst>
                  <a:path w="221040" h="139064" extrusionOk="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1796;p30"/>
              <p:cNvSpPr/>
              <p:nvPr/>
            </p:nvSpPr>
            <p:spPr>
              <a:xfrm>
                <a:off x="5275158" y="5155977"/>
                <a:ext cx="14635" cy="19050"/>
              </a:xfrm>
              <a:custGeom>
                <a:avLst/>
                <a:gdLst/>
                <a:ahLst/>
                <a:cxnLst/>
                <a:rect l="l" t="t" r="r" b="b"/>
                <a:pathLst>
                  <a:path w="14635" h="19050" extrusionOk="0">
                    <a:moveTo>
                      <a:pt x="0" y="12859"/>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1797;p30"/>
              <p:cNvSpPr/>
              <p:nvPr/>
            </p:nvSpPr>
            <p:spPr>
              <a:xfrm>
                <a:off x="5370766" y="5164169"/>
                <a:ext cx="31647" cy="14763"/>
              </a:xfrm>
              <a:custGeom>
                <a:avLst/>
                <a:gdLst/>
                <a:ahLst/>
                <a:cxnLst/>
                <a:rect l="l" t="t" r="r" b="b"/>
                <a:pathLst>
                  <a:path w="31647" h="14763" extrusionOk="0">
                    <a:moveTo>
                      <a:pt x="31648" y="12859"/>
                    </a:moveTo>
                    <a:lnTo>
                      <a:pt x="31648" y="0"/>
                    </a:lnTo>
                    <a:lnTo>
                      <a:pt x="0" y="2381"/>
                    </a:lnTo>
                    <a:lnTo>
                      <a:pt x="18152" y="14764"/>
                    </a:lnTo>
                    <a:lnTo>
                      <a:pt x="31648"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1798;p30"/>
              <p:cNvSpPr/>
              <p:nvPr/>
            </p:nvSpPr>
            <p:spPr>
              <a:xfrm>
                <a:off x="5381410" y="5116639"/>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1799;p30"/>
              <p:cNvSpPr/>
              <p:nvPr/>
            </p:nvSpPr>
            <p:spPr>
              <a:xfrm>
                <a:off x="5307090" y="5121401"/>
                <a:ext cx="35639" cy="24669"/>
              </a:xfrm>
              <a:custGeom>
                <a:avLst/>
                <a:gdLst/>
                <a:ahLst/>
                <a:cxnLst/>
                <a:rect l="l" t="t" r="r" b="b"/>
                <a:pathLst>
                  <a:path w="35639" h="24669" extrusionOk="0">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1800;p30"/>
              <p:cNvSpPr/>
              <p:nvPr/>
            </p:nvSpPr>
            <p:spPr>
              <a:xfrm>
                <a:off x="5234481" y="5079968"/>
                <a:ext cx="44382" cy="29241"/>
              </a:xfrm>
              <a:custGeom>
                <a:avLst/>
                <a:gdLst/>
                <a:ahLst/>
                <a:cxnLst/>
                <a:rect l="l" t="t" r="r" b="b"/>
                <a:pathLst>
                  <a:path w="44382" h="29241" extrusionOk="0">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1801;p30"/>
              <p:cNvSpPr/>
              <p:nvPr/>
            </p:nvSpPr>
            <p:spPr>
              <a:xfrm>
                <a:off x="5275158" y="5056536"/>
                <a:ext cx="20623" cy="18383"/>
              </a:xfrm>
              <a:custGeom>
                <a:avLst/>
                <a:gdLst/>
                <a:ahLst/>
                <a:cxnLst/>
                <a:rect l="l" t="t" r="r" b="b"/>
                <a:pathLst>
                  <a:path w="20623" h="18383" extrusionOk="0">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1802;p30"/>
              <p:cNvSpPr/>
              <p:nvPr/>
            </p:nvSpPr>
            <p:spPr>
              <a:xfrm>
                <a:off x="5183351" y="5052726"/>
                <a:ext cx="19577" cy="14573"/>
              </a:xfrm>
              <a:custGeom>
                <a:avLst/>
                <a:gdLst/>
                <a:ahLst/>
                <a:cxnLst/>
                <a:rect l="l" t="t" r="r" b="b"/>
                <a:pathLst>
                  <a:path w="19577" h="14573" extrusionOk="0">
                    <a:moveTo>
                      <a:pt x="0" y="12859"/>
                    </a:moveTo>
                    <a:lnTo>
                      <a:pt x="0" y="0"/>
                    </a:lnTo>
                    <a:lnTo>
                      <a:pt x="19578" y="2096"/>
                    </a:lnTo>
                    <a:lnTo>
                      <a:pt x="13305" y="14573"/>
                    </a:lnTo>
                    <a:lnTo>
                      <a:pt x="0"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1803;p30"/>
              <p:cNvSpPr/>
              <p:nvPr/>
            </p:nvSpPr>
            <p:spPr>
              <a:xfrm>
                <a:off x="5184016" y="5095875"/>
                <a:ext cx="22524" cy="22764"/>
              </a:xfrm>
              <a:custGeom>
                <a:avLst/>
                <a:gdLst/>
                <a:ahLst/>
                <a:cxnLst/>
                <a:rect l="l" t="t" r="r" b="b"/>
                <a:pathLst>
                  <a:path w="22524" h="22764" extrusionOk="0">
                    <a:moveTo>
                      <a:pt x="0" y="13526"/>
                    </a:moveTo>
                    <a:lnTo>
                      <a:pt x="0" y="0"/>
                    </a:lnTo>
                    <a:lnTo>
                      <a:pt x="22524" y="0"/>
                    </a:lnTo>
                    <a:lnTo>
                      <a:pt x="17012" y="12097"/>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1804;p30"/>
              <p:cNvSpPr/>
              <p:nvPr/>
            </p:nvSpPr>
            <p:spPr>
              <a:xfrm>
                <a:off x="5183826" y="5039963"/>
                <a:ext cx="221034" cy="138969"/>
              </a:xfrm>
              <a:custGeom>
                <a:avLst/>
                <a:gdLst/>
                <a:ahLst/>
                <a:cxnLst/>
                <a:rect l="l" t="t" r="r" b="b"/>
                <a:pathLst>
                  <a:path w="221034" h="138969" extrusionOk="0">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9" name="Google Shape;1805;p30"/>
            <p:cNvGrpSpPr/>
            <p:nvPr/>
          </p:nvGrpSpPr>
          <p:grpSpPr>
            <a:xfrm>
              <a:off x="3213031" y="4002823"/>
              <a:ext cx="664504" cy="467011"/>
              <a:chOff x="4994131" y="4819173"/>
              <a:chExt cx="664504" cy="467011"/>
            </a:xfrm>
          </p:grpSpPr>
          <p:sp>
            <p:nvSpPr>
              <p:cNvPr id="184" name="Google Shape;1806;p30"/>
              <p:cNvSpPr/>
              <p:nvPr/>
            </p:nvSpPr>
            <p:spPr>
              <a:xfrm>
                <a:off x="4994131" y="4901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07;p30"/>
              <p:cNvSpPr/>
              <p:nvPr/>
            </p:nvSpPr>
            <p:spPr>
              <a:xfrm>
                <a:off x="4994226" y="5009197"/>
                <a:ext cx="65576" cy="87630"/>
              </a:xfrm>
              <a:custGeom>
                <a:avLst/>
                <a:gdLst/>
                <a:ahLst/>
                <a:cxnLst/>
                <a:rect l="l" t="t" r="r" b="b"/>
                <a:pathLst>
                  <a:path w="65576" h="87630" extrusionOk="0">
                    <a:moveTo>
                      <a:pt x="0" y="87630"/>
                    </a:moveTo>
                    <a:lnTo>
                      <a:pt x="0" y="0"/>
                    </a:lnTo>
                    <a:lnTo>
                      <a:pt x="65576"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08;p30"/>
              <p:cNvSpPr/>
              <p:nvPr/>
            </p:nvSpPr>
            <p:spPr>
              <a:xfrm>
                <a:off x="5608645" y="5011483"/>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09;p30"/>
              <p:cNvSpPr/>
              <p:nvPr/>
            </p:nvSpPr>
            <p:spPr>
              <a:xfrm>
                <a:off x="4994131" y="4819173"/>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10;p30"/>
              <p:cNvSpPr/>
              <p:nvPr/>
            </p:nvSpPr>
            <p:spPr>
              <a:xfrm>
                <a:off x="5088612" y="4871585"/>
                <a:ext cx="475616" cy="275248"/>
              </a:xfrm>
              <a:custGeom>
                <a:avLst/>
                <a:gdLst/>
                <a:ahLst/>
                <a:cxnLst/>
                <a:rect l="l" t="t" r="r" b="b"/>
                <a:pathLst>
                  <a:path w="475616" h="275248" extrusionOk="0">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11;p30"/>
              <p:cNvSpPr/>
              <p:nvPr/>
            </p:nvSpPr>
            <p:spPr>
              <a:xfrm>
                <a:off x="5089073" y="4888063"/>
                <a:ext cx="474714" cy="258770"/>
              </a:xfrm>
              <a:custGeom>
                <a:avLst/>
                <a:gdLst/>
                <a:ahLst/>
                <a:cxnLst/>
                <a:rect l="l" t="t" r="r" b="b"/>
                <a:pathLst>
                  <a:path w="474714" h="258770" extrusionOk="0">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812;p30"/>
              <p:cNvSpPr/>
              <p:nvPr/>
            </p:nvSpPr>
            <p:spPr>
              <a:xfrm>
                <a:off x="5211197" y="4950333"/>
                <a:ext cx="220817" cy="138588"/>
              </a:xfrm>
              <a:custGeom>
                <a:avLst/>
                <a:gdLst/>
                <a:ahLst/>
                <a:cxnLst/>
                <a:rect l="l" t="t" r="r" b="b"/>
                <a:pathLst>
                  <a:path w="220817" h="138588" extrusionOk="0">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813;p30"/>
              <p:cNvSpPr/>
              <p:nvPr/>
            </p:nvSpPr>
            <p:spPr>
              <a:xfrm>
                <a:off x="5302433" y="5053393"/>
                <a:ext cx="14635" cy="19050"/>
              </a:xfrm>
              <a:custGeom>
                <a:avLst/>
                <a:gdLst/>
                <a:ahLst/>
                <a:cxnLst/>
                <a:rect l="l" t="t" r="r" b="b"/>
                <a:pathLst>
                  <a:path w="14635" h="19050" extrusionOk="0">
                    <a:moveTo>
                      <a:pt x="0" y="12954"/>
                    </a:moveTo>
                    <a:cubicBezTo>
                      <a:pt x="0" y="12001"/>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814;p30"/>
              <p:cNvSpPr/>
              <p:nvPr/>
            </p:nvSpPr>
            <p:spPr>
              <a:xfrm>
                <a:off x="5397946" y="5061584"/>
                <a:ext cx="31647" cy="14858"/>
              </a:xfrm>
              <a:custGeom>
                <a:avLst/>
                <a:gdLst/>
                <a:ahLst/>
                <a:cxnLst/>
                <a:rect l="l" t="t" r="r" b="b"/>
                <a:pathLst>
                  <a:path w="31647" h="14858" extrusionOk="0">
                    <a:moveTo>
                      <a:pt x="31648" y="12954"/>
                    </a:moveTo>
                    <a:lnTo>
                      <a:pt x="31648" y="0"/>
                    </a:lnTo>
                    <a:lnTo>
                      <a:pt x="0" y="2477"/>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815;p30"/>
              <p:cNvSpPr/>
              <p:nvPr/>
            </p:nvSpPr>
            <p:spPr>
              <a:xfrm>
                <a:off x="5408591" y="5014055"/>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816;p30"/>
              <p:cNvSpPr/>
              <p:nvPr/>
            </p:nvSpPr>
            <p:spPr>
              <a:xfrm>
                <a:off x="5334271" y="5018913"/>
                <a:ext cx="35639" cy="24669"/>
              </a:xfrm>
              <a:custGeom>
                <a:avLst/>
                <a:gdLst/>
                <a:ahLst/>
                <a:cxnLst/>
                <a:rect l="l" t="t" r="r" b="b"/>
                <a:pathLst>
                  <a:path w="35639" h="24669" extrusionOk="0">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817;p30"/>
              <p:cNvSpPr/>
              <p:nvPr/>
            </p:nvSpPr>
            <p:spPr>
              <a:xfrm>
                <a:off x="5261567" y="4977479"/>
                <a:ext cx="44382" cy="29146"/>
              </a:xfrm>
              <a:custGeom>
                <a:avLst/>
                <a:gdLst/>
                <a:ahLst/>
                <a:cxnLst/>
                <a:rect l="l" t="t" r="r" b="b"/>
                <a:pathLst>
                  <a:path w="44382" h="29146" extrusionOk="0">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818;p30"/>
              <p:cNvSpPr/>
              <p:nvPr/>
            </p:nvSpPr>
            <p:spPr>
              <a:xfrm>
                <a:off x="5302338" y="4953952"/>
                <a:ext cx="20528" cy="18478"/>
              </a:xfrm>
              <a:custGeom>
                <a:avLst/>
                <a:gdLst/>
                <a:ahLst/>
                <a:cxnLst/>
                <a:rect l="l" t="t" r="r" b="b"/>
                <a:pathLst>
                  <a:path w="20528" h="18478" extrusionOk="0">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819;p30"/>
              <p:cNvSpPr/>
              <p:nvPr/>
            </p:nvSpPr>
            <p:spPr>
              <a:xfrm>
                <a:off x="5210437" y="4950142"/>
                <a:ext cx="19672" cy="14668"/>
              </a:xfrm>
              <a:custGeom>
                <a:avLst/>
                <a:gdLst/>
                <a:ahLst/>
                <a:cxnLst/>
                <a:rect l="l" t="t" r="r" b="b"/>
                <a:pathLst>
                  <a:path w="19672" h="14668" extrusionOk="0">
                    <a:moveTo>
                      <a:pt x="0" y="12954"/>
                    </a:moveTo>
                    <a:lnTo>
                      <a:pt x="0" y="0"/>
                    </a:lnTo>
                    <a:lnTo>
                      <a:pt x="19673"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820;p30"/>
              <p:cNvSpPr/>
              <p:nvPr/>
            </p:nvSpPr>
            <p:spPr>
              <a:xfrm>
                <a:off x="5211197" y="4993481"/>
                <a:ext cx="22524" cy="22764"/>
              </a:xfrm>
              <a:custGeom>
                <a:avLst/>
                <a:gdLst/>
                <a:ahLst/>
                <a:cxnLst/>
                <a:rect l="l" t="t" r="r" b="b"/>
                <a:pathLst>
                  <a:path w="22524" h="22764" extrusionOk="0">
                    <a:moveTo>
                      <a:pt x="0" y="13430"/>
                    </a:moveTo>
                    <a:lnTo>
                      <a:pt x="0" y="0"/>
                    </a:lnTo>
                    <a:lnTo>
                      <a:pt x="22524"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821;p30"/>
              <p:cNvSpPr/>
              <p:nvPr/>
            </p:nvSpPr>
            <p:spPr>
              <a:xfrm>
                <a:off x="5211197" y="4937378"/>
                <a:ext cx="220817" cy="139065"/>
              </a:xfrm>
              <a:custGeom>
                <a:avLst/>
                <a:gdLst/>
                <a:ahLst/>
                <a:cxnLst/>
                <a:rect l="l" t="t" r="r" b="b"/>
                <a:pathLst>
                  <a:path w="220817" h="139065" extrusionOk="0">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1822;p30"/>
            <p:cNvGrpSpPr/>
            <p:nvPr/>
          </p:nvGrpSpPr>
          <p:grpSpPr>
            <a:xfrm>
              <a:off x="3192597" y="3904144"/>
              <a:ext cx="664599" cy="467011"/>
              <a:chOff x="4973697" y="4720494"/>
              <a:chExt cx="664599" cy="467011"/>
            </a:xfrm>
          </p:grpSpPr>
          <p:sp>
            <p:nvSpPr>
              <p:cNvPr id="168" name="Google Shape;1823;p30"/>
              <p:cNvSpPr/>
              <p:nvPr/>
            </p:nvSpPr>
            <p:spPr>
              <a:xfrm>
                <a:off x="4973697" y="480288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824;p30"/>
              <p:cNvSpPr/>
              <p:nvPr/>
            </p:nvSpPr>
            <p:spPr>
              <a:xfrm>
                <a:off x="4973792" y="491051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825;p30"/>
              <p:cNvSpPr/>
              <p:nvPr/>
            </p:nvSpPr>
            <p:spPr>
              <a:xfrm>
                <a:off x="5588212" y="4912804"/>
                <a:ext cx="50084" cy="118109"/>
              </a:xfrm>
              <a:custGeom>
                <a:avLst/>
                <a:gdLst/>
                <a:ahLst/>
                <a:cxnLst/>
                <a:rect l="l" t="t" r="r" b="b"/>
                <a:pathLst>
                  <a:path w="50084" h="118109" extrusionOk="0">
                    <a:moveTo>
                      <a:pt x="50085" y="0"/>
                    </a:moveTo>
                    <a:lnTo>
                      <a:pt x="50085" y="82391"/>
                    </a:lnTo>
                    <a:lnTo>
                      <a:pt x="16536"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826;p30"/>
              <p:cNvSpPr/>
              <p:nvPr/>
            </p:nvSpPr>
            <p:spPr>
              <a:xfrm>
                <a:off x="4973697" y="472049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827;p30"/>
              <p:cNvSpPr/>
              <p:nvPr/>
            </p:nvSpPr>
            <p:spPr>
              <a:xfrm>
                <a:off x="5068198" y="4772810"/>
                <a:ext cx="475691" cy="275343"/>
              </a:xfrm>
              <a:custGeom>
                <a:avLst/>
                <a:gdLst/>
                <a:ahLst/>
                <a:cxnLst/>
                <a:rect l="l" t="t" r="r" b="b"/>
                <a:pathLst>
                  <a:path w="475691" h="275343" extrusionOk="0">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828;p30"/>
              <p:cNvSpPr/>
              <p:nvPr/>
            </p:nvSpPr>
            <p:spPr>
              <a:xfrm>
                <a:off x="5068640" y="4789288"/>
                <a:ext cx="474809" cy="258865"/>
              </a:xfrm>
              <a:custGeom>
                <a:avLst/>
                <a:gdLst/>
                <a:ahLst/>
                <a:cxnLst/>
                <a:rect l="l" t="t" r="r" b="b"/>
                <a:pathLst>
                  <a:path w="474809" h="258865" extrusionOk="0">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829;p30"/>
              <p:cNvSpPr/>
              <p:nvPr/>
            </p:nvSpPr>
            <p:spPr>
              <a:xfrm>
                <a:off x="5190479" y="4851558"/>
                <a:ext cx="221040" cy="139065"/>
              </a:xfrm>
              <a:custGeom>
                <a:avLst/>
                <a:gdLst/>
                <a:ahLst/>
                <a:cxnLst/>
                <a:rect l="l" t="t" r="r" b="b"/>
                <a:pathLst>
                  <a:path w="221040" h="139065" extrusionOk="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830;p30"/>
              <p:cNvSpPr/>
              <p:nvPr/>
            </p:nvSpPr>
            <p:spPr>
              <a:xfrm>
                <a:off x="5282000" y="4954714"/>
                <a:ext cx="14540" cy="19050"/>
              </a:xfrm>
              <a:custGeom>
                <a:avLst/>
                <a:gdLst/>
                <a:ahLst/>
                <a:cxnLst/>
                <a:rect l="l" t="t" r="r" b="b"/>
                <a:pathLst>
                  <a:path w="14540" h="19050" extrusionOk="0">
                    <a:moveTo>
                      <a:pt x="0" y="12954"/>
                    </a:moveTo>
                    <a:cubicBezTo>
                      <a:pt x="0" y="12002"/>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831;p30"/>
              <p:cNvSpPr/>
              <p:nvPr/>
            </p:nvSpPr>
            <p:spPr>
              <a:xfrm>
                <a:off x="5377608" y="4962906"/>
                <a:ext cx="31552" cy="14858"/>
              </a:xfrm>
              <a:custGeom>
                <a:avLst/>
                <a:gdLst/>
                <a:ahLst/>
                <a:cxnLst/>
                <a:rect l="l" t="t" r="r" b="b"/>
                <a:pathLst>
                  <a:path w="31552" h="14858" extrusionOk="0">
                    <a:moveTo>
                      <a:pt x="31552" y="12859"/>
                    </a:moveTo>
                    <a:lnTo>
                      <a:pt x="31552" y="0"/>
                    </a:lnTo>
                    <a:lnTo>
                      <a:pt x="0" y="2381"/>
                    </a:lnTo>
                    <a:lnTo>
                      <a:pt x="18152" y="14859"/>
                    </a:lnTo>
                    <a:lnTo>
                      <a:pt x="31552"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832;p30"/>
              <p:cNvSpPr/>
              <p:nvPr/>
            </p:nvSpPr>
            <p:spPr>
              <a:xfrm>
                <a:off x="5388158" y="491537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833;p30"/>
              <p:cNvSpPr/>
              <p:nvPr/>
            </p:nvSpPr>
            <p:spPr>
              <a:xfrm>
                <a:off x="5313838" y="4920138"/>
                <a:ext cx="35639" cy="24765"/>
              </a:xfrm>
              <a:custGeom>
                <a:avLst/>
                <a:gdLst/>
                <a:ahLst/>
                <a:cxnLst/>
                <a:rect l="l" t="t" r="r" b="b"/>
                <a:pathLst>
                  <a:path w="35639" h="24765"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834;p30"/>
              <p:cNvSpPr/>
              <p:nvPr/>
            </p:nvSpPr>
            <p:spPr>
              <a:xfrm>
                <a:off x="5241229" y="4878705"/>
                <a:ext cx="44382" cy="29241"/>
              </a:xfrm>
              <a:custGeom>
                <a:avLst/>
                <a:gdLst/>
                <a:ahLst/>
                <a:cxnLst/>
                <a:rect l="l" t="t" r="r" b="b"/>
                <a:pathLst>
                  <a:path w="44382" h="29241" extrusionOk="0">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35;p30"/>
              <p:cNvSpPr/>
              <p:nvPr/>
            </p:nvSpPr>
            <p:spPr>
              <a:xfrm>
                <a:off x="5282000" y="4855273"/>
                <a:ext cx="20528" cy="18478"/>
              </a:xfrm>
              <a:custGeom>
                <a:avLst/>
                <a:gdLst/>
                <a:ahLst/>
                <a:cxnLst/>
                <a:rect l="l" t="t" r="r" b="b"/>
                <a:pathLst>
                  <a:path w="20528" h="18478" extrusionOk="0">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36;p30"/>
              <p:cNvSpPr/>
              <p:nvPr/>
            </p:nvSpPr>
            <p:spPr>
              <a:xfrm>
                <a:off x="5190099" y="4851463"/>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37;p30"/>
              <p:cNvSpPr/>
              <p:nvPr/>
            </p:nvSpPr>
            <p:spPr>
              <a:xfrm>
                <a:off x="5190859" y="4894802"/>
                <a:ext cx="22428" cy="22764"/>
              </a:xfrm>
              <a:custGeom>
                <a:avLst/>
                <a:gdLst/>
                <a:ahLst/>
                <a:cxnLst/>
                <a:rect l="l" t="t" r="r" b="b"/>
                <a:pathLst>
                  <a:path w="22428" h="22764" extrusionOk="0">
                    <a:moveTo>
                      <a:pt x="0" y="13430"/>
                    </a:moveTo>
                    <a:lnTo>
                      <a:pt x="0" y="0"/>
                    </a:lnTo>
                    <a:lnTo>
                      <a:pt x="22429"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8;p30"/>
              <p:cNvSpPr/>
              <p:nvPr/>
            </p:nvSpPr>
            <p:spPr>
              <a:xfrm>
                <a:off x="5190764" y="4838795"/>
                <a:ext cx="221036" cy="139064"/>
              </a:xfrm>
              <a:custGeom>
                <a:avLst/>
                <a:gdLst/>
                <a:ahLst/>
                <a:cxnLst/>
                <a:rect l="l" t="t" r="r" b="b"/>
                <a:pathLst>
                  <a:path w="221036" h="139064" extrusionOk="0">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 name="Google Shape;1839;p30"/>
            <p:cNvGrpSpPr/>
            <p:nvPr/>
          </p:nvGrpSpPr>
          <p:grpSpPr>
            <a:xfrm>
              <a:off x="3220919" y="3808894"/>
              <a:ext cx="664504" cy="467011"/>
              <a:chOff x="5002019" y="4625244"/>
              <a:chExt cx="664504" cy="467011"/>
            </a:xfrm>
          </p:grpSpPr>
          <p:sp>
            <p:nvSpPr>
              <p:cNvPr id="152" name="Google Shape;1840;p30"/>
              <p:cNvSpPr/>
              <p:nvPr/>
            </p:nvSpPr>
            <p:spPr>
              <a:xfrm>
                <a:off x="5002019" y="470763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841;p30"/>
              <p:cNvSpPr/>
              <p:nvPr/>
            </p:nvSpPr>
            <p:spPr>
              <a:xfrm>
                <a:off x="5002019" y="481526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842;p30"/>
              <p:cNvSpPr/>
              <p:nvPr/>
            </p:nvSpPr>
            <p:spPr>
              <a:xfrm>
                <a:off x="5616534" y="481755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843;p30"/>
              <p:cNvSpPr/>
              <p:nvPr/>
            </p:nvSpPr>
            <p:spPr>
              <a:xfrm>
                <a:off x="5002019" y="462524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844;p30"/>
              <p:cNvSpPr/>
              <p:nvPr/>
            </p:nvSpPr>
            <p:spPr>
              <a:xfrm>
                <a:off x="5096424" y="4677655"/>
                <a:ext cx="475693" cy="275248"/>
              </a:xfrm>
              <a:custGeom>
                <a:avLst/>
                <a:gdLst/>
                <a:ahLst/>
                <a:cxnLst/>
                <a:rect l="l" t="t" r="r" b="b"/>
                <a:pathLst>
                  <a:path w="475693" h="275248" extrusionOk="0">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845;p30"/>
              <p:cNvSpPr/>
              <p:nvPr/>
            </p:nvSpPr>
            <p:spPr>
              <a:xfrm>
                <a:off x="5096866" y="4694134"/>
                <a:ext cx="474809" cy="258770"/>
              </a:xfrm>
              <a:custGeom>
                <a:avLst/>
                <a:gdLst/>
                <a:ahLst/>
                <a:cxnLst/>
                <a:rect l="l" t="t" r="r" b="b"/>
                <a:pathLst>
                  <a:path w="474809" h="258770" extrusionOk="0">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846;p30"/>
              <p:cNvSpPr/>
              <p:nvPr/>
            </p:nvSpPr>
            <p:spPr>
              <a:xfrm>
                <a:off x="5218990" y="4756403"/>
                <a:ext cx="221102" cy="139065"/>
              </a:xfrm>
              <a:custGeom>
                <a:avLst/>
                <a:gdLst/>
                <a:ahLst/>
                <a:cxnLst/>
                <a:rect l="l" t="t" r="r" b="b"/>
                <a:pathLst>
                  <a:path w="221102" h="139065" extrusionOk="0">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847;p30"/>
              <p:cNvSpPr/>
              <p:nvPr/>
            </p:nvSpPr>
            <p:spPr>
              <a:xfrm>
                <a:off x="5310227" y="4859464"/>
                <a:ext cx="14635" cy="19050"/>
              </a:xfrm>
              <a:custGeom>
                <a:avLst/>
                <a:gdLst/>
                <a:ahLst/>
                <a:cxnLst/>
                <a:rect l="l" t="t" r="r" b="b"/>
                <a:pathLst>
                  <a:path w="14635" h="19050" extrusionOk="0">
                    <a:moveTo>
                      <a:pt x="0" y="12954"/>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848;p30"/>
              <p:cNvSpPr/>
              <p:nvPr/>
            </p:nvSpPr>
            <p:spPr>
              <a:xfrm>
                <a:off x="5405835" y="4867656"/>
                <a:ext cx="31647" cy="14858"/>
              </a:xfrm>
              <a:custGeom>
                <a:avLst/>
                <a:gdLst/>
                <a:ahLst/>
                <a:cxnLst/>
                <a:rect l="l" t="t" r="r" b="b"/>
                <a:pathLst>
                  <a:path w="31647" h="14858" extrusionOk="0">
                    <a:moveTo>
                      <a:pt x="31648" y="12954"/>
                    </a:moveTo>
                    <a:lnTo>
                      <a:pt x="31648" y="0"/>
                    </a:lnTo>
                    <a:lnTo>
                      <a:pt x="0" y="2476"/>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849;p30"/>
              <p:cNvSpPr/>
              <p:nvPr/>
            </p:nvSpPr>
            <p:spPr>
              <a:xfrm>
                <a:off x="5416479" y="482012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850;p30"/>
              <p:cNvSpPr/>
              <p:nvPr/>
            </p:nvSpPr>
            <p:spPr>
              <a:xfrm>
                <a:off x="5342159" y="4824983"/>
                <a:ext cx="35544" cy="24669"/>
              </a:xfrm>
              <a:custGeom>
                <a:avLst/>
                <a:gdLst/>
                <a:ahLst/>
                <a:cxnLst/>
                <a:rect l="l" t="t" r="r" b="b"/>
                <a:pathLst>
                  <a:path w="35544" h="24669" extrusionOk="0">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851;p30"/>
              <p:cNvSpPr/>
              <p:nvPr/>
            </p:nvSpPr>
            <p:spPr>
              <a:xfrm>
                <a:off x="5269455" y="4783550"/>
                <a:ext cx="44382" cy="29241"/>
              </a:xfrm>
              <a:custGeom>
                <a:avLst/>
                <a:gdLst/>
                <a:ahLst/>
                <a:cxnLst/>
                <a:rect l="l" t="t" r="r" b="b"/>
                <a:pathLst>
                  <a:path w="44382" h="29241" extrusionOk="0">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852;p30"/>
              <p:cNvSpPr/>
              <p:nvPr/>
            </p:nvSpPr>
            <p:spPr>
              <a:xfrm>
                <a:off x="5310227" y="4760118"/>
                <a:ext cx="20528" cy="18383"/>
              </a:xfrm>
              <a:custGeom>
                <a:avLst/>
                <a:gdLst/>
                <a:ahLst/>
                <a:cxnLst/>
                <a:rect l="l" t="t" r="r" b="b"/>
                <a:pathLst>
                  <a:path w="20528" h="18383" extrusionOk="0">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853;p30"/>
              <p:cNvSpPr/>
              <p:nvPr/>
            </p:nvSpPr>
            <p:spPr>
              <a:xfrm>
                <a:off x="5218325" y="475621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854;p30"/>
              <p:cNvSpPr/>
              <p:nvPr/>
            </p:nvSpPr>
            <p:spPr>
              <a:xfrm>
                <a:off x="5219085" y="4799552"/>
                <a:ext cx="22524" cy="22764"/>
              </a:xfrm>
              <a:custGeom>
                <a:avLst/>
                <a:gdLst/>
                <a:ahLst/>
                <a:cxnLst/>
                <a:rect l="l" t="t" r="r" b="b"/>
                <a:pathLst>
                  <a:path w="22524" h="22764" extrusionOk="0">
                    <a:moveTo>
                      <a:pt x="0" y="13430"/>
                    </a:moveTo>
                    <a:lnTo>
                      <a:pt x="0" y="0"/>
                    </a:lnTo>
                    <a:lnTo>
                      <a:pt x="22524"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855;p30"/>
              <p:cNvSpPr/>
              <p:nvPr/>
            </p:nvSpPr>
            <p:spPr>
              <a:xfrm>
                <a:off x="5218990" y="4743450"/>
                <a:ext cx="221102" cy="139065"/>
              </a:xfrm>
              <a:custGeom>
                <a:avLst/>
                <a:gdLst/>
                <a:ahLst/>
                <a:cxnLst/>
                <a:rect l="l" t="t" r="r" b="b"/>
                <a:pathLst>
                  <a:path w="221102" h="139065" extrusionOk="0">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 name="Google Shape;1856;p30"/>
            <p:cNvGrpSpPr/>
            <p:nvPr/>
          </p:nvGrpSpPr>
          <p:grpSpPr>
            <a:xfrm>
              <a:off x="3200486" y="3710215"/>
              <a:ext cx="664598" cy="467011"/>
              <a:chOff x="4981586" y="4526565"/>
              <a:chExt cx="664598" cy="467011"/>
            </a:xfrm>
          </p:grpSpPr>
          <p:sp>
            <p:nvSpPr>
              <p:cNvPr id="136" name="Google Shape;1857;p30"/>
              <p:cNvSpPr/>
              <p:nvPr/>
            </p:nvSpPr>
            <p:spPr>
              <a:xfrm>
                <a:off x="4981586" y="4608957"/>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858;p30"/>
              <p:cNvSpPr/>
              <p:nvPr/>
            </p:nvSpPr>
            <p:spPr>
              <a:xfrm>
                <a:off x="4981681" y="471658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859;p30"/>
              <p:cNvSpPr/>
              <p:nvPr/>
            </p:nvSpPr>
            <p:spPr>
              <a:xfrm>
                <a:off x="5596100" y="4718875"/>
                <a:ext cx="50084" cy="118109"/>
              </a:xfrm>
              <a:custGeom>
                <a:avLst/>
                <a:gdLst/>
                <a:ahLst/>
                <a:cxnLst/>
                <a:rect l="l" t="t" r="r" b="b"/>
                <a:pathLst>
                  <a:path w="50084" h="118109" extrusionOk="0">
                    <a:moveTo>
                      <a:pt x="50085" y="0"/>
                    </a:moveTo>
                    <a:lnTo>
                      <a:pt x="50085" y="82391"/>
                    </a:lnTo>
                    <a:lnTo>
                      <a:pt x="16442" y="118110"/>
                    </a:lnTo>
                    <a:lnTo>
                      <a:pt x="0" y="23813"/>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860;p30"/>
              <p:cNvSpPr/>
              <p:nvPr/>
            </p:nvSpPr>
            <p:spPr>
              <a:xfrm>
                <a:off x="4981586" y="4526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861;p30"/>
              <p:cNvSpPr/>
              <p:nvPr/>
            </p:nvSpPr>
            <p:spPr>
              <a:xfrm>
                <a:off x="5076086" y="4578881"/>
                <a:ext cx="475673" cy="275344"/>
              </a:xfrm>
              <a:custGeom>
                <a:avLst/>
                <a:gdLst/>
                <a:ahLst/>
                <a:cxnLst/>
                <a:rect l="l" t="t" r="r" b="b"/>
                <a:pathLst>
                  <a:path w="475673" h="275344" extrusionOk="0">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862;p30"/>
              <p:cNvSpPr/>
              <p:nvPr/>
            </p:nvSpPr>
            <p:spPr>
              <a:xfrm>
                <a:off x="5076528" y="4595360"/>
                <a:ext cx="474809" cy="258865"/>
              </a:xfrm>
              <a:custGeom>
                <a:avLst/>
                <a:gdLst/>
                <a:ahLst/>
                <a:cxnLst/>
                <a:rect l="l" t="t" r="r" b="b"/>
                <a:pathLst>
                  <a:path w="474809" h="258865" extrusionOk="0">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863;p30"/>
              <p:cNvSpPr/>
              <p:nvPr/>
            </p:nvSpPr>
            <p:spPr>
              <a:xfrm>
                <a:off x="5197892" y="4657629"/>
                <a:ext cx="221515" cy="139160"/>
              </a:xfrm>
              <a:custGeom>
                <a:avLst/>
                <a:gdLst/>
                <a:ahLst/>
                <a:cxnLst/>
                <a:rect l="l" t="t" r="r" b="b"/>
                <a:pathLst>
                  <a:path w="221515" h="139160" extrusionOk="0">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864;p30"/>
              <p:cNvSpPr/>
              <p:nvPr/>
            </p:nvSpPr>
            <p:spPr>
              <a:xfrm>
                <a:off x="5289888" y="4760785"/>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865;p30"/>
              <p:cNvSpPr/>
              <p:nvPr/>
            </p:nvSpPr>
            <p:spPr>
              <a:xfrm>
                <a:off x="5385496" y="4768976"/>
                <a:ext cx="31552" cy="14858"/>
              </a:xfrm>
              <a:custGeom>
                <a:avLst/>
                <a:gdLst/>
                <a:ahLst/>
                <a:cxnLst/>
                <a:rect l="l" t="t" r="r" b="b"/>
                <a:pathLst>
                  <a:path w="31552" h="14858" extrusionOk="0">
                    <a:moveTo>
                      <a:pt x="31552" y="12954"/>
                    </a:moveTo>
                    <a:lnTo>
                      <a:pt x="31552" y="0"/>
                    </a:lnTo>
                    <a:lnTo>
                      <a:pt x="0" y="2477"/>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866;p30"/>
              <p:cNvSpPr/>
              <p:nvPr/>
            </p:nvSpPr>
            <p:spPr>
              <a:xfrm>
                <a:off x="5396046" y="472144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867;p30"/>
              <p:cNvSpPr/>
              <p:nvPr/>
            </p:nvSpPr>
            <p:spPr>
              <a:xfrm>
                <a:off x="5321441" y="4726305"/>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868;p30"/>
              <p:cNvSpPr/>
              <p:nvPr/>
            </p:nvSpPr>
            <p:spPr>
              <a:xfrm>
                <a:off x="5249117" y="4684871"/>
                <a:ext cx="44382" cy="29146"/>
              </a:xfrm>
              <a:custGeom>
                <a:avLst/>
                <a:gdLst/>
                <a:ahLst/>
                <a:cxnLst/>
                <a:rect l="l" t="t" r="r" b="b"/>
                <a:pathLst>
                  <a:path w="44382" h="29146" extrusionOk="0">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869;p30"/>
              <p:cNvSpPr/>
              <p:nvPr/>
            </p:nvSpPr>
            <p:spPr>
              <a:xfrm>
                <a:off x="5289888" y="4661344"/>
                <a:ext cx="20528" cy="18478"/>
              </a:xfrm>
              <a:custGeom>
                <a:avLst/>
                <a:gdLst/>
                <a:ahLst/>
                <a:cxnLst/>
                <a:rect l="l" t="t" r="r" b="b"/>
                <a:pathLst>
                  <a:path w="20528" h="18478" extrusionOk="0">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870;p30"/>
              <p:cNvSpPr/>
              <p:nvPr/>
            </p:nvSpPr>
            <p:spPr>
              <a:xfrm>
                <a:off x="5197987" y="4657534"/>
                <a:ext cx="19577" cy="14668"/>
              </a:xfrm>
              <a:custGeom>
                <a:avLst/>
                <a:gdLst/>
                <a:ahLst/>
                <a:cxnLst/>
                <a:rect l="l" t="t" r="r" b="b"/>
                <a:pathLst>
                  <a:path w="19577" h="14668" extrusionOk="0">
                    <a:moveTo>
                      <a:pt x="0" y="12954"/>
                    </a:moveTo>
                    <a:lnTo>
                      <a:pt x="0" y="0"/>
                    </a:lnTo>
                    <a:lnTo>
                      <a:pt x="19578"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871;p30"/>
              <p:cNvSpPr/>
              <p:nvPr/>
            </p:nvSpPr>
            <p:spPr>
              <a:xfrm>
                <a:off x="5198652" y="4700873"/>
                <a:ext cx="22428" cy="22764"/>
              </a:xfrm>
              <a:custGeom>
                <a:avLst/>
                <a:gdLst/>
                <a:ahLst/>
                <a:cxnLst/>
                <a:rect l="l" t="t" r="r" b="b"/>
                <a:pathLst>
                  <a:path w="22428" h="22764" extrusionOk="0">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872;p30"/>
              <p:cNvSpPr/>
              <p:nvPr/>
            </p:nvSpPr>
            <p:spPr>
              <a:xfrm>
                <a:off x="5197892" y="4644961"/>
                <a:ext cx="221610" cy="138874"/>
              </a:xfrm>
              <a:custGeom>
                <a:avLst/>
                <a:gdLst/>
                <a:ahLst/>
                <a:cxnLst/>
                <a:rect l="l" t="t" r="r" b="b"/>
                <a:pathLst>
                  <a:path w="221610" h="138874" extrusionOk="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 name="Google Shape;1873;p30"/>
            <p:cNvGrpSpPr/>
            <p:nvPr/>
          </p:nvGrpSpPr>
          <p:grpSpPr>
            <a:xfrm>
              <a:off x="2181300" y="4477454"/>
              <a:ext cx="746806" cy="516445"/>
              <a:chOff x="3962400" y="5293804"/>
              <a:chExt cx="746806" cy="516445"/>
            </a:xfrm>
          </p:grpSpPr>
          <p:sp>
            <p:nvSpPr>
              <p:cNvPr id="119" name="Google Shape;1874;p30"/>
              <p:cNvSpPr/>
              <p:nvPr/>
            </p:nvSpPr>
            <p:spPr>
              <a:xfrm>
                <a:off x="3962400"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875;p30"/>
              <p:cNvSpPr/>
              <p:nvPr/>
            </p:nvSpPr>
            <p:spPr>
              <a:xfrm>
                <a:off x="4044607"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876;p30"/>
              <p:cNvSpPr/>
              <p:nvPr/>
            </p:nvSpPr>
            <p:spPr>
              <a:xfrm>
                <a:off x="4044702"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877;p30"/>
              <p:cNvSpPr/>
              <p:nvPr/>
            </p:nvSpPr>
            <p:spPr>
              <a:xfrm>
                <a:off x="4659217"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878;p30"/>
              <p:cNvSpPr/>
              <p:nvPr/>
            </p:nvSpPr>
            <p:spPr>
              <a:xfrm>
                <a:off x="4044607"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879;p30"/>
              <p:cNvSpPr/>
              <p:nvPr/>
            </p:nvSpPr>
            <p:spPr>
              <a:xfrm>
                <a:off x="4139107" y="5346215"/>
                <a:ext cx="475657" cy="275248"/>
              </a:xfrm>
              <a:custGeom>
                <a:avLst/>
                <a:gdLst/>
                <a:ahLst/>
                <a:cxnLst/>
                <a:rect l="l" t="t" r="r" b="b"/>
                <a:pathLst>
                  <a:path w="475657"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880;p30"/>
              <p:cNvSpPr/>
              <p:nvPr/>
            </p:nvSpPr>
            <p:spPr>
              <a:xfrm>
                <a:off x="4139550"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881;p30"/>
              <p:cNvSpPr/>
              <p:nvPr/>
            </p:nvSpPr>
            <p:spPr>
              <a:xfrm>
                <a:off x="4261389" y="5424963"/>
                <a:ext cx="221102" cy="138970"/>
              </a:xfrm>
              <a:custGeom>
                <a:avLst/>
                <a:gdLst/>
                <a:ahLst/>
                <a:cxnLst/>
                <a:rect l="l" t="t" r="r" b="b"/>
                <a:pathLst>
                  <a:path w="221102" h="138970" extrusionOk="0">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882;p30"/>
              <p:cNvSpPr/>
              <p:nvPr/>
            </p:nvSpPr>
            <p:spPr>
              <a:xfrm>
                <a:off x="4352910"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883;p30"/>
              <p:cNvSpPr/>
              <p:nvPr/>
            </p:nvSpPr>
            <p:spPr>
              <a:xfrm>
                <a:off x="4448518" y="5536215"/>
                <a:ext cx="31552" cy="14858"/>
              </a:xfrm>
              <a:custGeom>
                <a:avLst/>
                <a:gdLst/>
                <a:ahLst/>
                <a:cxnLst/>
                <a:rect l="l" t="t" r="r" b="b"/>
                <a:pathLst>
                  <a:path w="31552" h="14858" extrusionOk="0">
                    <a:moveTo>
                      <a:pt x="31553" y="12954"/>
                    </a:moveTo>
                    <a:lnTo>
                      <a:pt x="31553" y="0"/>
                    </a:lnTo>
                    <a:lnTo>
                      <a:pt x="0" y="2476"/>
                    </a:lnTo>
                    <a:lnTo>
                      <a:pt x="18152" y="14859"/>
                    </a:lnTo>
                    <a:lnTo>
                      <a:pt x="31553"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884;p30"/>
              <p:cNvSpPr/>
              <p:nvPr/>
            </p:nvSpPr>
            <p:spPr>
              <a:xfrm>
                <a:off x="4459162" y="5488685"/>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885;p30"/>
              <p:cNvSpPr/>
              <p:nvPr/>
            </p:nvSpPr>
            <p:spPr>
              <a:xfrm>
                <a:off x="4384748"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886;p30"/>
              <p:cNvSpPr/>
              <p:nvPr/>
            </p:nvSpPr>
            <p:spPr>
              <a:xfrm>
                <a:off x="4312139"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887;p30"/>
              <p:cNvSpPr/>
              <p:nvPr/>
            </p:nvSpPr>
            <p:spPr>
              <a:xfrm>
                <a:off x="4352910"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888;p30"/>
              <p:cNvSpPr/>
              <p:nvPr/>
            </p:nvSpPr>
            <p:spPr>
              <a:xfrm>
                <a:off x="4261008"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889;p30"/>
              <p:cNvSpPr/>
              <p:nvPr/>
            </p:nvSpPr>
            <p:spPr>
              <a:xfrm>
                <a:off x="4261769"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890;p30"/>
              <p:cNvSpPr/>
              <p:nvPr/>
            </p:nvSpPr>
            <p:spPr>
              <a:xfrm>
                <a:off x="4261389" y="5412009"/>
                <a:ext cx="221197" cy="139065"/>
              </a:xfrm>
              <a:custGeom>
                <a:avLst/>
                <a:gdLst/>
                <a:ahLst/>
                <a:cxnLst/>
                <a:rect l="l" t="t" r="r" b="b"/>
                <a:pathLst>
                  <a:path w="221197" h="139065" extrusionOk="0">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 name="Google Shape;1891;p30"/>
            <p:cNvGrpSpPr/>
            <p:nvPr/>
          </p:nvGrpSpPr>
          <p:grpSpPr>
            <a:xfrm>
              <a:off x="2290688" y="4374965"/>
              <a:ext cx="664599" cy="467010"/>
              <a:chOff x="4071788" y="5191315"/>
              <a:chExt cx="664599" cy="467010"/>
            </a:xfrm>
          </p:grpSpPr>
          <p:sp>
            <p:nvSpPr>
              <p:cNvPr id="103" name="Google Shape;1892;p30"/>
              <p:cNvSpPr/>
              <p:nvPr/>
            </p:nvSpPr>
            <p:spPr>
              <a:xfrm>
                <a:off x="4071788" y="527370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893;p30"/>
              <p:cNvSpPr/>
              <p:nvPr/>
            </p:nvSpPr>
            <p:spPr>
              <a:xfrm>
                <a:off x="4071883" y="538133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894;p30"/>
              <p:cNvSpPr/>
              <p:nvPr/>
            </p:nvSpPr>
            <p:spPr>
              <a:xfrm>
                <a:off x="4686303" y="5383625"/>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895;p30"/>
              <p:cNvSpPr/>
              <p:nvPr/>
            </p:nvSpPr>
            <p:spPr>
              <a:xfrm>
                <a:off x="4071788" y="5191315"/>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896;p30"/>
              <p:cNvSpPr/>
              <p:nvPr/>
            </p:nvSpPr>
            <p:spPr>
              <a:xfrm>
                <a:off x="4166288" y="5243631"/>
                <a:ext cx="475673" cy="275343"/>
              </a:xfrm>
              <a:custGeom>
                <a:avLst/>
                <a:gdLst/>
                <a:ahLst/>
                <a:cxnLst/>
                <a:rect l="l" t="t" r="r" b="b"/>
                <a:pathLst>
                  <a:path w="475673" h="275343" extrusionOk="0">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897;p30"/>
              <p:cNvSpPr/>
              <p:nvPr/>
            </p:nvSpPr>
            <p:spPr>
              <a:xfrm>
                <a:off x="4166731" y="5260109"/>
                <a:ext cx="474809" cy="258865"/>
              </a:xfrm>
              <a:custGeom>
                <a:avLst/>
                <a:gdLst/>
                <a:ahLst/>
                <a:cxnLst/>
                <a:rect l="l" t="t" r="r" b="b"/>
                <a:pathLst>
                  <a:path w="474809" h="258865" extrusionOk="0">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898;p30"/>
              <p:cNvSpPr/>
              <p:nvPr/>
            </p:nvSpPr>
            <p:spPr>
              <a:xfrm>
                <a:off x="4287999" y="5322379"/>
                <a:ext cx="221706" cy="139065"/>
              </a:xfrm>
              <a:custGeom>
                <a:avLst/>
                <a:gdLst/>
                <a:ahLst/>
                <a:cxnLst/>
                <a:rect l="l" t="t" r="r" b="b"/>
                <a:pathLst>
                  <a:path w="221706" h="139065" extrusionOk="0">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899;p30"/>
              <p:cNvSpPr/>
              <p:nvPr/>
            </p:nvSpPr>
            <p:spPr>
              <a:xfrm>
                <a:off x="4380566" y="5425821"/>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900;p30"/>
              <p:cNvSpPr/>
              <p:nvPr/>
            </p:nvSpPr>
            <p:spPr>
              <a:xfrm>
                <a:off x="4475699" y="5433726"/>
                <a:ext cx="31552" cy="14763"/>
              </a:xfrm>
              <a:custGeom>
                <a:avLst/>
                <a:gdLst/>
                <a:ahLst/>
                <a:cxnLst/>
                <a:rect l="l" t="t" r="r" b="b"/>
                <a:pathLst>
                  <a:path w="31552" h="14763" extrusionOk="0">
                    <a:moveTo>
                      <a:pt x="31553" y="12859"/>
                    </a:moveTo>
                    <a:lnTo>
                      <a:pt x="31553" y="0"/>
                    </a:lnTo>
                    <a:lnTo>
                      <a:pt x="0" y="2381"/>
                    </a:lnTo>
                    <a:lnTo>
                      <a:pt x="18152" y="14764"/>
                    </a:lnTo>
                    <a:lnTo>
                      <a:pt x="31553"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901;p30"/>
              <p:cNvSpPr/>
              <p:nvPr/>
            </p:nvSpPr>
            <p:spPr>
              <a:xfrm>
                <a:off x="4486248" y="538619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902;p30"/>
              <p:cNvSpPr/>
              <p:nvPr/>
            </p:nvSpPr>
            <p:spPr>
              <a:xfrm>
                <a:off x="4411929" y="5390959"/>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903;p30"/>
              <p:cNvSpPr/>
              <p:nvPr/>
            </p:nvSpPr>
            <p:spPr>
              <a:xfrm>
                <a:off x="4339320" y="5349621"/>
                <a:ext cx="44382" cy="29146"/>
              </a:xfrm>
              <a:custGeom>
                <a:avLst/>
                <a:gdLst/>
                <a:ahLst/>
                <a:cxnLst/>
                <a:rect l="l" t="t" r="r" b="b"/>
                <a:pathLst>
                  <a:path w="44382" h="29146" extrusionOk="0">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904;p30"/>
              <p:cNvSpPr/>
              <p:nvPr/>
            </p:nvSpPr>
            <p:spPr>
              <a:xfrm>
                <a:off x="4380091" y="5326094"/>
                <a:ext cx="20528" cy="18383"/>
              </a:xfrm>
              <a:custGeom>
                <a:avLst/>
                <a:gdLst/>
                <a:ahLst/>
                <a:cxnLst/>
                <a:rect l="l" t="t" r="r" b="b"/>
                <a:pathLst>
                  <a:path w="20528" h="18383" extrusionOk="0">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905;p30"/>
              <p:cNvSpPr/>
              <p:nvPr/>
            </p:nvSpPr>
            <p:spPr>
              <a:xfrm>
                <a:off x="4288189" y="5322284"/>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906;p30"/>
              <p:cNvSpPr/>
              <p:nvPr/>
            </p:nvSpPr>
            <p:spPr>
              <a:xfrm>
                <a:off x="4288855" y="5365623"/>
                <a:ext cx="22428" cy="22764"/>
              </a:xfrm>
              <a:custGeom>
                <a:avLst/>
                <a:gdLst/>
                <a:ahLst/>
                <a:cxnLst/>
                <a:rect l="l" t="t" r="r" b="b"/>
                <a:pathLst>
                  <a:path w="22428" h="22764" extrusionOk="0">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907;p30"/>
              <p:cNvSpPr/>
              <p:nvPr/>
            </p:nvSpPr>
            <p:spPr>
              <a:xfrm>
                <a:off x="4289330" y="5309520"/>
                <a:ext cx="220369" cy="139160"/>
              </a:xfrm>
              <a:custGeom>
                <a:avLst/>
                <a:gdLst/>
                <a:ahLst/>
                <a:cxnLst/>
                <a:rect l="l" t="t" r="r" b="b"/>
                <a:pathLst>
                  <a:path w="220369" h="139160" extrusionOk="0">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1908;p30"/>
            <p:cNvGrpSpPr/>
            <p:nvPr/>
          </p:nvGrpSpPr>
          <p:grpSpPr>
            <a:xfrm>
              <a:off x="3915836" y="4477454"/>
              <a:ext cx="746806" cy="516445"/>
              <a:chOff x="5696936" y="5293804"/>
              <a:chExt cx="746806" cy="516445"/>
            </a:xfrm>
          </p:grpSpPr>
          <p:sp>
            <p:nvSpPr>
              <p:cNvPr id="86" name="Google Shape;1909;p30"/>
              <p:cNvSpPr/>
              <p:nvPr/>
            </p:nvSpPr>
            <p:spPr>
              <a:xfrm>
                <a:off x="5696936"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1910;p30"/>
              <p:cNvSpPr/>
              <p:nvPr/>
            </p:nvSpPr>
            <p:spPr>
              <a:xfrm>
                <a:off x="5779143"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1911;p30"/>
              <p:cNvSpPr/>
              <p:nvPr/>
            </p:nvSpPr>
            <p:spPr>
              <a:xfrm>
                <a:off x="5779238"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1912;p30"/>
              <p:cNvSpPr/>
              <p:nvPr/>
            </p:nvSpPr>
            <p:spPr>
              <a:xfrm>
                <a:off x="6393753"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1913;p30"/>
              <p:cNvSpPr/>
              <p:nvPr/>
            </p:nvSpPr>
            <p:spPr>
              <a:xfrm>
                <a:off x="5779143"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1914;p30"/>
              <p:cNvSpPr/>
              <p:nvPr/>
            </p:nvSpPr>
            <p:spPr>
              <a:xfrm>
                <a:off x="5873643" y="5346215"/>
                <a:ext cx="475693" cy="275248"/>
              </a:xfrm>
              <a:custGeom>
                <a:avLst/>
                <a:gdLst/>
                <a:ahLst/>
                <a:cxnLst/>
                <a:rect l="l" t="t" r="r" b="b"/>
                <a:pathLst>
                  <a:path w="475693"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1915;p30"/>
              <p:cNvSpPr/>
              <p:nvPr/>
            </p:nvSpPr>
            <p:spPr>
              <a:xfrm>
                <a:off x="5874086"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1916;p30"/>
              <p:cNvSpPr/>
              <p:nvPr/>
            </p:nvSpPr>
            <p:spPr>
              <a:xfrm>
                <a:off x="5996115" y="5424963"/>
                <a:ext cx="220987" cy="138970"/>
              </a:xfrm>
              <a:custGeom>
                <a:avLst/>
                <a:gdLst/>
                <a:ahLst/>
                <a:cxnLst/>
                <a:rect l="l" t="t" r="r" b="b"/>
                <a:pathLst>
                  <a:path w="220987" h="138970" extrusionOk="0">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1917;p30"/>
              <p:cNvSpPr/>
              <p:nvPr/>
            </p:nvSpPr>
            <p:spPr>
              <a:xfrm>
                <a:off x="6087446"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1918;p30"/>
              <p:cNvSpPr/>
              <p:nvPr/>
            </p:nvSpPr>
            <p:spPr>
              <a:xfrm>
                <a:off x="6183054" y="5536215"/>
                <a:ext cx="31552" cy="14858"/>
              </a:xfrm>
              <a:custGeom>
                <a:avLst/>
                <a:gdLst/>
                <a:ahLst/>
                <a:cxnLst/>
                <a:rect l="l" t="t" r="r" b="b"/>
                <a:pathLst>
                  <a:path w="31552" h="14858" extrusionOk="0">
                    <a:moveTo>
                      <a:pt x="31552" y="12954"/>
                    </a:moveTo>
                    <a:lnTo>
                      <a:pt x="31552" y="0"/>
                    </a:lnTo>
                    <a:lnTo>
                      <a:pt x="0" y="2476"/>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1919;p30"/>
              <p:cNvSpPr/>
              <p:nvPr/>
            </p:nvSpPr>
            <p:spPr>
              <a:xfrm>
                <a:off x="6193698" y="5488685"/>
                <a:ext cx="23569" cy="13049"/>
              </a:xfrm>
              <a:custGeom>
                <a:avLst/>
                <a:gdLst/>
                <a:ahLst/>
                <a:cxnLst/>
                <a:rect l="l" t="t" r="r" b="b"/>
                <a:pathLst>
                  <a:path w="23569" h="13049" extrusionOk="0">
                    <a:moveTo>
                      <a:pt x="23569" y="13049"/>
                    </a:moveTo>
                    <a:lnTo>
                      <a:pt x="23569" y="0"/>
                    </a:lnTo>
                    <a:lnTo>
                      <a:pt x="0" y="8573"/>
                    </a:lnTo>
                    <a:lnTo>
                      <a:pt x="23569"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1920;p30"/>
              <p:cNvSpPr/>
              <p:nvPr/>
            </p:nvSpPr>
            <p:spPr>
              <a:xfrm>
                <a:off x="6119759"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1921;p30"/>
              <p:cNvSpPr/>
              <p:nvPr/>
            </p:nvSpPr>
            <p:spPr>
              <a:xfrm>
                <a:off x="6046675"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1922;p30"/>
              <p:cNvSpPr/>
              <p:nvPr/>
            </p:nvSpPr>
            <p:spPr>
              <a:xfrm>
                <a:off x="6087446"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923;p30"/>
              <p:cNvSpPr/>
              <p:nvPr/>
            </p:nvSpPr>
            <p:spPr>
              <a:xfrm>
                <a:off x="5995544"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924;p30"/>
              <p:cNvSpPr/>
              <p:nvPr/>
            </p:nvSpPr>
            <p:spPr>
              <a:xfrm>
                <a:off x="5996210"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925;p30"/>
              <p:cNvSpPr/>
              <p:nvPr/>
            </p:nvSpPr>
            <p:spPr>
              <a:xfrm>
                <a:off x="5996115" y="5412009"/>
                <a:ext cx="220987" cy="139065"/>
              </a:xfrm>
              <a:custGeom>
                <a:avLst/>
                <a:gdLst/>
                <a:ahLst/>
                <a:cxnLst/>
                <a:rect l="l" t="t" r="r" b="b"/>
                <a:pathLst>
                  <a:path w="220987" h="139065" extrusionOk="0">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6" name="Google Shape;1926;p30"/>
            <p:cNvSpPr/>
            <p:nvPr/>
          </p:nvSpPr>
          <p:spPr>
            <a:xfrm>
              <a:off x="5615017" y="4460119"/>
              <a:ext cx="828920" cy="479679"/>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1927;p30"/>
            <p:cNvSpPr/>
            <p:nvPr/>
          </p:nvSpPr>
          <p:spPr>
            <a:xfrm>
              <a:off x="5846435" y="2182763"/>
              <a:ext cx="465451" cy="682637"/>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1928;p30"/>
            <p:cNvSpPr/>
            <p:nvPr/>
          </p:nvSpPr>
          <p:spPr>
            <a:xfrm>
              <a:off x="5832052" y="2673876"/>
              <a:ext cx="86758" cy="504907"/>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1929;p30"/>
            <p:cNvSpPr/>
            <p:nvPr/>
          </p:nvSpPr>
          <p:spPr>
            <a:xfrm>
              <a:off x="5882176" y="2176405"/>
              <a:ext cx="221715" cy="275766"/>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1930;p30"/>
            <p:cNvSpPr/>
            <p:nvPr/>
          </p:nvSpPr>
          <p:spPr>
            <a:xfrm>
              <a:off x="5925036" y="2475870"/>
              <a:ext cx="274953" cy="308347"/>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1931;p30"/>
            <p:cNvSpPr/>
            <p:nvPr/>
          </p:nvSpPr>
          <p:spPr>
            <a:xfrm>
              <a:off x="5845497" y="2576533"/>
              <a:ext cx="400459" cy="461811"/>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1932;p30"/>
            <p:cNvSpPr/>
            <p:nvPr/>
          </p:nvSpPr>
          <p:spPr>
            <a:xfrm>
              <a:off x="5916607" y="2198526"/>
              <a:ext cx="294816" cy="364308"/>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1933;p30"/>
            <p:cNvSpPr/>
            <p:nvPr/>
          </p:nvSpPr>
          <p:spPr>
            <a:xfrm>
              <a:off x="5928072" y="2197020"/>
              <a:ext cx="296585" cy="278850"/>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1934;p30"/>
            <p:cNvSpPr/>
            <p:nvPr/>
          </p:nvSpPr>
          <p:spPr>
            <a:xfrm>
              <a:off x="5977205" y="4610895"/>
              <a:ext cx="232912" cy="178155"/>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1935;p30"/>
            <p:cNvSpPr/>
            <p:nvPr/>
          </p:nvSpPr>
          <p:spPr>
            <a:xfrm>
              <a:off x="5978157" y="4667764"/>
              <a:ext cx="231905" cy="121227"/>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1936;p30"/>
            <p:cNvSpPr/>
            <p:nvPr/>
          </p:nvSpPr>
          <p:spPr>
            <a:xfrm>
              <a:off x="5800764" y="4571652"/>
              <a:ext cx="213680" cy="165568"/>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1937;p30"/>
            <p:cNvSpPr/>
            <p:nvPr/>
          </p:nvSpPr>
          <p:spPr>
            <a:xfrm>
              <a:off x="5801482" y="4626139"/>
              <a:ext cx="212755" cy="111143"/>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1938;p30"/>
            <p:cNvSpPr/>
            <p:nvPr/>
          </p:nvSpPr>
          <p:spPr>
            <a:xfrm>
              <a:off x="5835285" y="3032607"/>
              <a:ext cx="455829" cy="159522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1939;p30"/>
            <p:cNvSpPr/>
            <p:nvPr/>
          </p:nvSpPr>
          <p:spPr>
            <a:xfrm>
              <a:off x="5815995" y="3000698"/>
              <a:ext cx="485198" cy="1060979"/>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1940;p30"/>
            <p:cNvSpPr/>
            <p:nvPr/>
          </p:nvSpPr>
          <p:spPr>
            <a:xfrm>
              <a:off x="5561118" y="2683306"/>
              <a:ext cx="698939" cy="60971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1941;p30"/>
            <p:cNvSpPr/>
            <p:nvPr/>
          </p:nvSpPr>
          <p:spPr>
            <a:xfrm>
              <a:off x="6103702" y="2644294"/>
              <a:ext cx="168312" cy="197615"/>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1942;p30"/>
            <p:cNvSpPr/>
            <p:nvPr/>
          </p:nvSpPr>
          <p:spPr>
            <a:xfrm>
              <a:off x="5833319" y="2576558"/>
              <a:ext cx="135999" cy="14296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1943;p30"/>
            <p:cNvSpPr/>
            <p:nvPr/>
          </p:nvSpPr>
          <p:spPr>
            <a:xfrm>
              <a:off x="2925535" y="2722330"/>
              <a:ext cx="1200895" cy="746478"/>
            </a:xfrm>
            <a:custGeom>
              <a:avLst/>
              <a:gdLst/>
              <a:ahLst/>
              <a:cxnLst/>
              <a:rect l="l" t="t" r="r" b="b"/>
              <a:pathLst>
                <a:path w="1200895" h="746478" extrusionOk="0">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1944;p30"/>
            <p:cNvSpPr/>
            <p:nvPr/>
          </p:nvSpPr>
          <p:spPr>
            <a:xfrm>
              <a:off x="2868613" y="1365288"/>
              <a:ext cx="1401428" cy="1812876"/>
            </a:xfrm>
            <a:custGeom>
              <a:avLst/>
              <a:gdLst/>
              <a:ahLst/>
              <a:cxnLst/>
              <a:rect l="l" t="t" r="r" b="b"/>
              <a:pathLst>
                <a:path w="1401428" h="1812876" extrusionOk="0">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1945;p30"/>
            <p:cNvSpPr/>
            <p:nvPr/>
          </p:nvSpPr>
          <p:spPr>
            <a:xfrm>
              <a:off x="2977907" y="1395545"/>
              <a:ext cx="128396" cy="88201"/>
            </a:xfrm>
            <a:custGeom>
              <a:avLst/>
              <a:gdLst/>
              <a:ahLst/>
              <a:cxnLst/>
              <a:rect l="l" t="t" r="r" b="b"/>
              <a:pathLst>
                <a:path w="128396" h="88201" extrusionOk="0">
                  <a:moveTo>
                    <a:pt x="0" y="70295"/>
                  </a:moveTo>
                  <a:lnTo>
                    <a:pt x="128396" y="0"/>
                  </a:lnTo>
                  <a:lnTo>
                    <a:pt x="109198" y="88201"/>
                  </a:lnTo>
                  <a:lnTo>
                    <a:pt x="0" y="70295"/>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1946;p30"/>
            <p:cNvSpPr/>
            <p:nvPr/>
          </p:nvSpPr>
          <p:spPr>
            <a:xfrm>
              <a:off x="3945392" y="3100901"/>
              <a:ext cx="140370" cy="95440"/>
            </a:xfrm>
            <a:custGeom>
              <a:avLst/>
              <a:gdLst/>
              <a:ahLst/>
              <a:cxnLst/>
              <a:rect l="l" t="t" r="r" b="b"/>
              <a:pathLst>
                <a:path w="140370" h="95440" extrusionOk="0">
                  <a:moveTo>
                    <a:pt x="0" y="95440"/>
                  </a:moveTo>
                  <a:cubicBezTo>
                    <a:pt x="3136" y="94012"/>
                    <a:pt x="140371" y="17050"/>
                    <a:pt x="140371" y="17050"/>
                  </a:cubicBezTo>
                  <a:lnTo>
                    <a:pt x="34309"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1947;p30"/>
            <p:cNvSpPr/>
            <p:nvPr/>
          </p:nvSpPr>
          <p:spPr>
            <a:xfrm rot="-1801764">
              <a:off x="2958862" y="1416978"/>
              <a:ext cx="1040879" cy="1807000"/>
            </a:xfrm>
            <a:custGeom>
              <a:avLst/>
              <a:gdLst/>
              <a:ahLst/>
              <a:cxnLst/>
              <a:rect l="l" t="t" r="r" b="b"/>
              <a:pathLst>
                <a:path w="1041804" h="1808606" extrusionOk="0">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1948;p30"/>
            <p:cNvSpPr/>
            <p:nvPr/>
          </p:nvSpPr>
          <p:spPr>
            <a:xfrm>
              <a:off x="2779183" y="1414991"/>
              <a:ext cx="1401428" cy="1812826"/>
            </a:xfrm>
            <a:custGeom>
              <a:avLst/>
              <a:gdLst/>
              <a:ahLst/>
              <a:cxnLst/>
              <a:rect l="l" t="t" r="r" b="b"/>
              <a:pathLst>
                <a:path w="1401428" h="1812826" extrusionOk="0">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1949;p30"/>
            <p:cNvSpPr/>
            <p:nvPr/>
          </p:nvSpPr>
          <p:spPr>
            <a:xfrm>
              <a:off x="3046144" y="1759790"/>
              <a:ext cx="868170" cy="1123263"/>
            </a:xfrm>
            <a:custGeom>
              <a:avLst/>
              <a:gdLst/>
              <a:ahLst/>
              <a:cxnLst/>
              <a:rect l="l" t="t" r="r" b="b"/>
              <a:pathLst>
                <a:path w="868170" h="1123263" extrusionOk="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1950;p30"/>
            <p:cNvSpPr/>
            <p:nvPr/>
          </p:nvSpPr>
          <p:spPr>
            <a:xfrm>
              <a:off x="3308258" y="2099261"/>
              <a:ext cx="343371" cy="444102"/>
            </a:xfrm>
            <a:custGeom>
              <a:avLst/>
              <a:gdLst/>
              <a:ahLst/>
              <a:cxnLst/>
              <a:rect l="l" t="t" r="r" b="b"/>
              <a:pathLst>
                <a:path w="343371" h="444102" extrusionOk="0">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1951;p30"/>
            <p:cNvSpPr/>
            <p:nvPr/>
          </p:nvSpPr>
          <p:spPr>
            <a:xfrm>
              <a:off x="2221786" y="2914306"/>
              <a:ext cx="208703" cy="88772"/>
            </a:xfrm>
            <a:custGeom>
              <a:avLst/>
              <a:gdLst/>
              <a:ahLst/>
              <a:cxnLst/>
              <a:rect l="l" t="t" r="r" b="b"/>
              <a:pathLst>
                <a:path w="208703" h="88772" extrusionOk="0">
                  <a:moveTo>
                    <a:pt x="64246" y="87916"/>
                  </a:moveTo>
                  <a:lnTo>
                    <a:pt x="0" y="88773"/>
                  </a:lnTo>
                  <a:lnTo>
                    <a:pt x="208703" y="0"/>
                  </a:lnTo>
                  <a:lnTo>
                    <a:pt x="87720" y="75342"/>
                  </a:lnTo>
                  <a:lnTo>
                    <a:pt x="6424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1952;p30"/>
            <p:cNvSpPr/>
            <p:nvPr/>
          </p:nvSpPr>
          <p:spPr>
            <a:xfrm rot="-1801764">
              <a:off x="2288993" y="2988576"/>
              <a:ext cx="26776" cy="46440"/>
            </a:xfrm>
            <a:custGeom>
              <a:avLst/>
              <a:gdLst/>
              <a:ahLst/>
              <a:cxnLst/>
              <a:rect l="l" t="t" r="r" b="b"/>
              <a:pathLst>
                <a:path w="26800" h="46481" extrusionOk="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1953;p30"/>
            <p:cNvSpPr/>
            <p:nvPr/>
          </p:nvSpPr>
          <p:spPr>
            <a:xfrm rot="-1801764">
              <a:off x="3469496" y="2304051"/>
              <a:ext cx="26776" cy="46440"/>
            </a:xfrm>
            <a:custGeom>
              <a:avLst/>
              <a:gdLst/>
              <a:ahLst/>
              <a:cxnLst/>
              <a:rect l="l" t="t" r="r" b="b"/>
              <a:pathLst>
                <a:path w="26800" h="46481" extrusionOk="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1954;p30"/>
            <p:cNvSpPr/>
            <p:nvPr/>
          </p:nvSpPr>
          <p:spPr>
            <a:xfrm>
              <a:off x="2314638" y="2924117"/>
              <a:ext cx="167836" cy="171354"/>
            </a:xfrm>
            <a:custGeom>
              <a:avLst/>
              <a:gdLst/>
              <a:ahLst/>
              <a:cxnLst/>
              <a:rect l="l" t="t" r="r" b="b"/>
              <a:pathLst>
                <a:path w="167836" h="171354" extrusionOk="0">
                  <a:moveTo>
                    <a:pt x="15301" y="171355"/>
                  </a:moveTo>
                  <a:lnTo>
                    <a:pt x="0" y="107251"/>
                  </a:lnTo>
                  <a:lnTo>
                    <a:pt x="167837" y="0"/>
                  </a:lnTo>
                  <a:lnTo>
                    <a:pt x="160519" y="15145"/>
                  </a:lnTo>
                  <a:lnTo>
                    <a:pt x="15301" y="171355"/>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1955;p30"/>
            <p:cNvSpPr/>
            <p:nvPr/>
          </p:nvSpPr>
          <p:spPr>
            <a:xfrm>
              <a:off x="2290498" y="2306802"/>
              <a:ext cx="1203749" cy="724947"/>
            </a:xfrm>
            <a:custGeom>
              <a:avLst/>
              <a:gdLst/>
              <a:ahLst/>
              <a:cxnLst/>
              <a:rect l="l" t="t" r="r" b="b"/>
              <a:pathLst>
                <a:path w="1203749" h="724947" extrusionOk="0">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06573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2421" y="592372"/>
            <a:ext cx="2407920" cy="1082700"/>
          </a:xfrm>
        </p:spPr>
        <p:txBody>
          <a:bodyPr/>
          <a:lstStyle/>
          <a:p>
            <a:pPr algn="ctr"/>
            <a:r>
              <a:rPr lang="es-MX" sz="3200" dirty="0"/>
              <a:t>BUZON DE SUGERENCIAS</a:t>
            </a:r>
            <a:endParaRPr lang="es-CO" sz="3200" dirty="0"/>
          </a:p>
        </p:txBody>
      </p:sp>
      <p:sp>
        <p:nvSpPr>
          <p:cNvPr id="3" name="Marcador de texto 2"/>
          <p:cNvSpPr>
            <a:spLocks noGrp="1"/>
          </p:cNvSpPr>
          <p:nvPr>
            <p:ph type="body" idx="1"/>
          </p:nvPr>
        </p:nvSpPr>
        <p:spPr>
          <a:xfrm>
            <a:off x="704552" y="1566476"/>
            <a:ext cx="3283658" cy="3130167"/>
          </a:xfrm>
        </p:spPr>
        <p:txBody>
          <a:bodyPr/>
          <a:lstStyle/>
          <a:p>
            <a:pPr algn="just"/>
            <a:r>
              <a:rPr lang="es-ES" sz="1400" b="1" dirty="0">
                <a:solidFill>
                  <a:schemeClr val="accent2"/>
                </a:solidFill>
              </a:rPr>
              <a:t>El buzón de sugerencias se abre cada viernes en las oficinas de atención al usuario. </a:t>
            </a:r>
            <a:r>
              <a:rPr lang="es-CO" sz="1400" b="1" dirty="0">
                <a:solidFill>
                  <a:schemeClr val="accent2"/>
                </a:solidFill>
              </a:rPr>
              <a:t>En total se realizaron 1,430 aperturas de buzón de sugerencias para el III TRIMESTRE   de 2023, en los municipios en los cuales se cuenta con oficinas de Pijaos Salud EPS – I.</a:t>
            </a:r>
            <a:endParaRPr lang="en-US" sz="1400" b="1" dirty="0">
              <a:solidFill>
                <a:schemeClr val="accent2"/>
              </a:solidFill>
            </a:endParaRPr>
          </a:p>
          <a:p>
            <a:endParaRPr lang="es-CO" dirty="0">
              <a:solidFill>
                <a:schemeClr val="accent2"/>
              </a:solidFill>
            </a:endParaRPr>
          </a:p>
        </p:txBody>
      </p:sp>
      <p:sp>
        <p:nvSpPr>
          <p:cNvPr id="4" name="Marcador de texto 3"/>
          <p:cNvSpPr>
            <a:spLocks noGrp="1"/>
          </p:cNvSpPr>
          <p:nvPr>
            <p:ph type="body" idx="2"/>
          </p:nvPr>
        </p:nvSpPr>
        <p:spPr>
          <a:xfrm>
            <a:off x="4842621" y="1534277"/>
            <a:ext cx="3868195" cy="2679000"/>
          </a:xfrm>
        </p:spPr>
        <p:txBody>
          <a:bodyPr/>
          <a:lstStyle/>
          <a:p>
            <a:pPr algn="just"/>
            <a:r>
              <a:rPr lang="es-ES" sz="1400" b="1" dirty="0">
                <a:solidFill>
                  <a:schemeClr val="accent2"/>
                </a:solidFill>
              </a:rPr>
              <a:t>Las oficinas de atención al usuario cuentan con un sistema informativo físico establecido mediante cartelera ubicada en las salas de espera. La información publicada corresponde a la obligatoria según Circular 008 de 2018 de la Supersalud y adicionalmente a los temas del cronograma mensual. </a:t>
            </a:r>
          </a:p>
          <a:p>
            <a:pPr algn="just"/>
            <a:r>
              <a:rPr lang="es-CO" sz="1400" b="1" dirty="0">
                <a:solidFill>
                  <a:schemeClr val="accent2"/>
                </a:solidFill>
              </a:rPr>
              <a:t>En total se realizaron 66 actualizaciones de cartelera para el III TRIMESTRE   de 2023, en los municipios en los cuales se cuenta con oficinas de Pijaos Salud EPS – I.</a:t>
            </a:r>
            <a:endParaRPr lang="en-US" sz="1400" b="1" dirty="0">
              <a:solidFill>
                <a:schemeClr val="accent2"/>
              </a:solidFill>
            </a:endParaRPr>
          </a:p>
          <a:p>
            <a:endParaRPr lang="es-CO" dirty="0">
              <a:solidFill>
                <a:schemeClr val="accent2"/>
              </a:solidFill>
            </a:endParaRPr>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14</a:t>
            </a:fld>
            <a:endParaRPr lang="es-CO"/>
          </a:p>
        </p:txBody>
      </p:sp>
      <p:sp>
        <p:nvSpPr>
          <p:cNvPr id="7" name="Título 1"/>
          <p:cNvSpPr txBox="1">
            <a:spLocks/>
          </p:cNvSpPr>
          <p:nvPr/>
        </p:nvSpPr>
        <p:spPr>
          <a:xfrm>
            <a:off x="5329645" y="592372"/>
            <a:ext cx="3422468" cy="108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defTabSz="685800">
              <a:lnSpc>
                <a:spcPct val="90000"/>
              </a:lnSpc>
            </a:pPr>
            <a:r>
              <a:rPr lang="es-MX" sz="3200" kern="1200" cap="all" spc="150" dirty="0">
                <a:solidFill>
                  <a:schemeClr val="tx2"/>
                </a:solidFill>
                <a:latin typeface="+mj-lt"/>
                <a:ea typeface="+mj-ea"/>
                <a:cs typeface="+mj-cs"/>
              </a:rPr>
              <a:t>ACTUALIZACION DE CARTELERA</a:t>
            </a:r>
            <a:endParaRPr lang="es-CO" sz="3200" kern="1200" cap="all" spc="150" dirty="0">
              <a:solidFill>
                <a:schemeClr val="tx2"/>
              </a:solidFill>
              <a:latin typeface="+mj-lt"/>
              <a:ea typeface="+mj-ea"/>
              <a:cs typeface="+mj-cs"/>
            </a:endParaRPr>
          </a:p>
        </p:txBody>
      </p:sp>
      <p:pic>
        <p:nvPicPr>
          <p:cNvPr id="41" name="Picture 4" descr="http://pijaossalud.com.co/logoanima.png"/>
          <p:cNvPicPr>
            <a:picLocks noChangeAspect="1" noChangeArrowheads="1"/>
          </p:cNvPicPr>
          <p:nvPr/>
        </p:nvPicPr>
        <p:blipFill>
          <a:blip r:embed="rId2"/>
          <a:srcRect/>
          <a:stretch>
            <a:fillRect/>
          </a:stretch>
        </p:blipFill>
        <p:spPr bwMode="auto">
          <a:xfrm>
            <a:off x="52925" y="3852355"/>
            <a:ext cx="1194189" cy="1123579"/>
          </a:xfrm>
          <a:prstGeom prst="rect">
            <a:avLst/>
          </a:prstGeom>
          <a:noFill/>
          <a:ln w="9525">
            <a:noFill/>
            <a:miter lim="800000"/>
            <a:headEnd/>
            <a:tailEnd/>
          </a:ln>
        </p:spPr>
      </p:pic>
      <p:grpSp>
        <p:nvGrpSpPr>
          <p:cNvPr id="47" name="Google Shape;2015;p32"/>
          <p:cNvGrpSpPr/>
          <p:nvPr/>
        </p:nvGrpSpPr>
        <p:grpSpPr>
          <a:xfrm>
            <a:off x="4118720" y="2227936"/>
            <a:ext cx="1042234" cy="2747998"/>
            <a:chOff x="2217389" y="2145281"/>
            <a:chExt cx="771968" cy="2035404"/>
          </a:xfrm>
        </p:grpSpPr>
        <p:sp>
          <p:nvSpPr>
            <p:cNvPr id="48" name="Google Shape;2016;p32"/>
            <p:cNvSpPr/>
            <p:nvPr/>
          </p:nvSpPr>
          <p:spPr>
            <a:xfrm>
              <a:off x="2315715" y="3791112"/>
              <a:ext cx="673642" cy="389572"/>
            </a:xfrm>
            <a:custGeom>
              <a:avLst/>
              <a:gdLst/>
              <a:ahLst/>
              <a:cxnLst/>
              <a:rect l="l" t="t"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017;p32"/>
            <p:cNvSpPr/>
            <p:nvPr/>
          </p:nvSpPr>
          <p:spPr>
            <a:xfrm>
              <a:off x="2657140" y="3935803"/>
              <a:ext cx="195392" cy="151201"/>
            </a:xfrm>
            <a:custGeom>
              <a:avLst/>
              <a:gdLst/>
              <a:ahLst/>
              <a:cxnLst/>
              <a:rect l="l" t="t"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018;p32"/>
            <p:cNvSpPr/>
            <p:nvPr/>
          </p:nvSpPr>
          <p:spPr>
            <a:xfrm>
              <a:off x="2658204" y="3985466"/>
              <a:ext cx="194423" cy="101603"/>
            </a:xfrm>
            <a:custGeom>
              <a:avLst/>
              <a:gdLst/>
              <a:ahLst/>
              <a:cxnLst/>
              <a:rect l="l" t="t"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2019;p32"/>
            <p:cNvSpPr/>
            <p:nvPr/>
          </p:nvSpPr>
          <p:spPr>
            <a:xfrm>
              <a:off x="2457350" y="3860101"/>
              <a:ext cx="195266" cy="145651"/>
            </a:xfrm>
            <a:custGeom>
              <a:avLst/>
              <a:gdLst/>
              <a:ahLst/>
              <a:cxnLst/>
              <a:rect l="l" t="t"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2020;p32"/>
            <p:cNvSpPr/>
            <p:nvPr/>
          </p:nvSpPr>
          <p:spPr>
            <a:xfrm>
              <a:off x="2457756" y="3906656"/>
              <a:ext cx="194423" cy="101614"/>
            </a:xfrm>
            <a:custGeom>
              <a:avLst/>
              <a:gdLst/>
              <a:ahLst/>
              <a:cxnLst/>
              <a:rect l="l" t="t"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021;p32"/>
            <p:cNvSpPr/>
            <p:nvPr/>
          </p:nvSpPr>
          <p:spPr>
            <a:xfrm>
              <a:off x="2506461" y="2987362"/>
              <a:ext cx="335881" cy="964766"/>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2022;p32"/>
            <p:cNvSpPr/>
            <p:nvPr/>
          </p:nvSpPr>
          <p:spPr>
            <a:xfrm>
              <a:off x="2582229" y="2387101"/>
              <a:ext cx="215046" cy="209600"/>
            </a:xfrm>
            <a:custGeom>
              <a:avLst/>
              <a:gdLst/>
              <a:ahLst/>
              <a:cxnLst/>
              <a:rect l="l" t="t"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2023;p32"/>
            <p:cNvSpPr/>
            <p:nvPr/>
          </p:nvSpPr>
          <p:spPr>
            <a:xfrm>
              <a:off x="2243240" y="2453762"/>
              <a:ext cx="324472" cy="463496"/>
            </a:xfrm>
            <a:custGeom>
              <a:avLst/>
              <a:gdLst/>
              <a:ahLst/>
              <a:cxnLst/>
              <a:rect l="l" t="t"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2024;p32"/>
            <p:cNvSpPr/>
            <p:nvPr/>
          </p:nvSpPr>
          <p:spPr>
            <a:xfrm>
              <a:off x="2217389" y="2839467"/>
              <a:ext cx="154848" cy="101346"/>
            </a:xfrm>
            <a:custGeom>
              <a:avLst/>
              <a:gdLst/>
              <a:ahLst/>
              <a:cxnLst/>
              <a:rect l="l" t="t"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2025;p32"/>
            <p:cNvSpPr/>
            <p:nvPr/>
          </p:nvSpPr>
          <p:spPr>
            <a:xfrm>
              <a:off x="2221873" y="2861121"/>
              <a:ext cx="101110" cy="84281"/>
            </a:xfrm>
            <a:custGeom>
              <a:avLst/>
              <a:gdLst/>
              <a:ahLst/>
              <a:cxnLst/>
              <a:rect l="l" t="t"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2026;p32"/>
            <p:cNvSpPr/>
            <p:nvPr/>
          </p:nvSpPr>
          <p:spPr>
            <a:xfrm>
              <a:off x="2506235" y="2416390"/>
              <a:ext cx="349777" cy="704234"/>
            </a:xfrm>
            <a:custGeom>
              <a:avLst/>
              <a:gdLst/>
              <a:ahLst/>
              <a:cxnLst/>
              <a:rect l="l" t="t"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2027;p32"/>
            <p:cNvSpPr/>
            <p:nvPr/>
          </p:nvSpPr>
          <p:spPr>
            <a:xfrm>
              <a:off x="2790960" y="2560359"/>
              <a:ext cx="135542" cy="622117"/>
            </a:xfrm>
            <a:custGeom>
              <a:avLst/>
              <a:gdLst/>
              <a:ahLst/>
              <a:cxnLst/>
              <a:rect l="l" t="t"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2028;p32"/>
            <p:cNvSpPr/>
            <p:nvPr/>
          </p:nvSpPr>
          <p:spPr>
            <a:xfrm>
              <a:off x="2573358" y="2169926"/>
              <a:ext cx="232033" cy="283078"/>
            </a:xfrm>
            <a:custGeom>
              <a:avLst/>
              <a:gdLst/>
              <a:ahLst/>
              <a:cxnLst/>
              <a:rect l="l" t="t"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2029;p32"/>
            <p:cNvSpPr/>
            <p:nvPr/>
          </p:nvSpPr>
          <p:spPr>
            <a:xfrm>
              <a:off x="2582180" y="2145281"/>
              <a:ext cx="245303" cy="242358"/>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2030;p32"/>
            <p:cNvSpPr/>
            <p:nvPr/>
          </p:nvSpPr>
          <p:spPr>
            <a:xfrm>
              <a:off x="2773661" y="2522433"/>
              <a:ext cx="151977" cy="206889"/>
            </a:xfrm>
            <a:custGeom>
              <a:avLst/>
              <a:gdLst/>
              <a:ahLst/>
              <a:cxnLst/>
              <a:rect l="l" t="t"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2031;p32"/>
            <p:cNvSpPr/>
            <p:nvPr/>
          </p:nvSpPr>
          <p:spPr>
            <a:xfrm>
              <a:off x="2459309" y="2417031"/>
              <a:ext cx="123487" cy="199128"/>
            </a:xfrm>
            <a:custGeom>
              <a:avLst/>
              <a:gdLst/>
              <a:ahLst/>
              <a:cxnLst/>
              <a:rect l="l" t="t"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0900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621" y="278738"/>
            <a:ext cx="3879669" cy="1082700"/>
          </a:xfrm>
        </p:spPr>
        <p:txBody>
          <a:bodyPr/>
          <a:lstStyle/>
          <a:p>
            <a:pPr algn="ctr"/>
            <a:r>
              <a:rPr lang="es-MX" sz="3200" dirty="0"/>
              <a:t>CAPACITACION USUARIOS</a:t>
            </a:r>
            <a:endParaRPr lang="es-CO" sz="3200" dirty="0"/>
          </a:p>
        </p:txBody>
      </p:sp>
      <p:sp>
        <p:nvSpPr>
          <p:cNvPr id="3" name="Marcador de texto 2"/>
          <p:cNvSpPr>
            <a:spLocks noGrp="1"/>
          </p:cNvSpPr>
          <p:nvPr>
            <p:ph type="body" idx="1"/>
          </p:nvPr>
        </p:nvSpPr>
        <p:spPr>
          <a:xfrm>
            <a:off x="657497" y="1277613"/>
            <a:ext cx="3836126" cy="2679000"/>
          </a:xfrm>
        </p:spPr>
        <p:txBody>
          <a:bodyPr/>
          <a:lstStyle/>
          <a:p>
            <a:pPr algn="just"/>
            <a:r>
              <a:rPr lang="es-CO" b="1" dirty="0">
                <a:solidFill>
                  <a:schemeClr val="accent2"/>
                </a:solidFill>
              </a:rPr>
              <a:t>Los funcionarios de las oficinas de atención al usuario de la EPSI efectúan capacitaciones frente a los temas competentes del Sistema General de Seguridad Social en Salud cada mes y desde la oficina principal se realizan de manera virtual. </a:t>
            </a:r>
          </a:p>
          <a:p>
            <a:pPr algn="just"/>
            <a:r>
              <a:rPr lang="es-CO" b="1" dirty="0">
                <a:solidFill>
                  <a:schemeClr val="accent2"/>
                </a:solidFill>
              </a:rPr>
              <a:t>En total se realizaron 66 capacitaciones a usuarios para el III TRIMESTRE   de 2023 cumpliendo con lo establecido en el cronograma. </a:t>
            </a:r>
            <a:endParaRPr lang="en-US" b="1" dirty="0">
              <a:solidFill>
                <a:schemeClr val="accent2"/>
              </a:solidFill>
            </a:endParaRPr>
          </a:p>
          <a:p>
            <a:pPr algn="just"/>
            <a:endParaRPr lang="es-CO" b="1" dirty="0">
              <a:solidFill>
                <a:schemeClr val="accent2"/>
              </a:solidFill>
            </a:endParaRPr>
          </a:p>
          <a:p>
            <a:pPr algn="just"/>
            <a:endParaRPr lang="es-CO" dirty="0">
              <a:solidFill>
                <a:schemeClr val="accent2"/>
              </a:solidFill>
            </a:endParaRPr>
          </a:p>
        </p:txBody>
      </p:sp>
      <p:sp>
        <p:nvSpPr>
          <p:cNvPr id="5" name="Marcador de texto 4"/>
          <p:cNvSpPr>
            <a:spLocks noGrp="1"/>
          </p:cNvSpPr>
          <p:nvPr>
            <p:ph type="body" idx="2"/>
          </p:nvPr>
        </p:nvSpPr>
        <p:spPr>
          <a:xfrm>
            <a:off x="4121741" y="1277613"/>
            <a:ext cx="4527284" cy="2679000"/>
          </a:xfrm>
        </p:spPr>
        <p:txBody>
          <a:bodyPr/>
          <a:lstStyle/>
          <a:p>
            <a:pPr marL="906780" lvl="1" indent="449580" algn="just">
              <a:spcAft>
                <a:spcPts val="800"/>
              </a:spcAft>
            </a:pPr>
            <a:r>
              <a:rPr lang="es-CO" b="1" dirty="0">
                <a:solidFill>
                  <a:schemeClr val="accent2"/>
                </a:solidFill>
              </a:rPr>
              <a:t>En total se realizaron 57 actas de reuniones de Asociación de Usuarios conformadas en cada municipio en las cuales la EPS – I tiene oficinas de atención al usuario para el III TRIMESTRE   de 2023 y de las 19 asociaciones que están conformadas. </a:t>
            </a:r>
          </a:p>
          <a:p>
            <a:pPr marL="906780" lvl="1" indent="449580" algn="just">
              <a:spcAft>
                <a:spcPts val="800"/>
              </a:spcAft>
            </a:pPr>
            <a:r>
              <a:rPr lang="es-CO" b="1" dirty="0">
                <a:solidFill>
                  <a:schemeClr val="accent2"/>
                </a:solidFill>
              </a:rPr>
              <a:t>Asimismo, se informa que se realizaron las reuniones mensuales de manera virtual desde la oficina principal haciendo la respectiva convocatoria en carteleras y pagina web. </a:t>
            </a:r>
            <a:endParaRPr lang="en-US" b="1" dirty="0">
              <a:solidFill>
                <a:schemeClr val="accent2"/>
              </a:solidFill>
            </a:endParaRPr>
          </a:p>
          <a:p>
            <a:pPr marL="127000" indent="0" algn="just">
              <a:buNone/>
            </a:pPr>
            <a:endParaRPr lang="es-CO" dirty="0">
              <a:solidFill>
                <a:schemeClr val="accent2"/>
              </a:solidFill>
            </a:endParaRPr>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15</a:t>
            </a:fld>
            <a:endParaRPr lang="es-CO"/>
          </a:p>
        </p:txBody>
      </p:sp>
      <p:sp>
        <p:nvSpPr>
          <p:cNvPr id="7" name="Rectángulo 6"/>
          <p:cNvSpPr/>
          <p:nvPr/>
        </p:nvSpPr>
        <p:spPr>
          <a:xfrm>
            <a:off x="5758396" y="260625"/>
            <a:ext cx="2460930" cy="978729"/>
          </a:xfrm>
          <a:prstGeom prst="rect">
            <a:avLst/>
          </a:prstGeom>
        </p:spPr>
        <p:txBody>
          <a:bodyPr wrap="none">
            <a:spAutoFit/>
          </a:bodyPr>
          <a:lstStyle/>
          <a:p>
            <a:pPr algn="ctr" defTabSz="685800">
              <a:lnSpc>
                <a:spcPct val="90000"/>
              </a:lnSpc>
              <a:buSzPts val="4800"/>
            </a:pPr>
            <a:r>
              <a:rPr lang="es-MX" sz="3200" kern="1200" cap="all" spc="150" dirty="0">
                <a:solidFill>
                  <a:schemeClr val="tx2"/>
                </a:solidFill>
                <a:latin typeface="+mj-lt"/>
                <a:ea typeface="+mj-ea"/>
                <a:cs typeface="+mj-cs"/>
              </a:rPr>
              <a:t>ASOCIACION </a:t>
            </a:r>
          </a:p>
          <a:p>
            <a:pPr algn="ctr" defTabSz="685800">
              <a:lnSpc>
                <a:spcPct val="90000"/>
              </a:lnSpc>
              <a:buSzPts val="4800"/>
            </a:pPr>
            <a:r>
              <a:rPr lang="es-MX" sz="3200" kern="1200" cap="all" spc="150" dirty="0">
                <a:solidFill>
                  <a:schemeClr val="tx2"/>
                </a:solidFill>
                <a:latin typeface="+mj-lt"/>
                <a:ea typeface="+mj-ea"/>
                <a:cs typeface="+mj-cs"/>
              </a:rPr>
              <a:t>USUARIOS</a:t>
            </a:r>
            <a:endParaRPr lang="es-CO" sz="3200" kern="1200" cap="all" spc="150" dirty="0">
              <a:solidFill>
                <a:schemeClr val="tx2"/>
              </a:solidFill>
              <a:latin typeface="+mj-lt"/>
              <a:ea typeface="+mj-ea"/>
              <a:cs typeface="+mj-cs"/>
            </a:endParaRPr>
          </a:p>
        </p:txBody>
      </p:sp>
      <p:pic>
        <p:nvPicPr>
          <p:cNvPr id="8" name="Picture 4" descr="http://pijaossalud.com.co/logoanima.png"/>
          <p:cNvPicPr>
            <a:picLocks noChangeAspect="1" noChangeArrowheads="1"/>
          </p:cNvPicPr>
          <p:nvPr/>
        </p:nvPicPr>
        <p:blipFill>
          <a:blip r:embed="rId2"/>
          <a:srcRect/>
          <a:stretch>
            <a:fillRect/>
          </a:stretch>
        </p:blipFill>
        <p:spPr bwMode="auto">
          <a:xfrm>
            <a:off x="60402" y="117921"/>
            <a:ext cx="1194189" cy="1123579"/>
          </a:xfrm>
          <a:prstGeom prst="rect">
            <a:avLst/>
          </a:prstGeom>
          <a:noFill/>
          <a:ln w="9525">
            <a:noFill/>
            <a:miter lim="800000"/>
            <a:headEnd/>
            <a:tailEnd/>
          </a:ln>
        </p:spPr>
      </p:pic>
      <p:grpSp>
        <p:nvGrpSpPr>
          <p:cNvPr id="9" name="Google Shape;3050;p47"/>
          <p:cNvGrpSpPr/>
          <p:nvPr/>
        </p:nvGrpSpPr>
        <p:grpSpPr>
          <a:xfrm>
            <a:off x="4015088" y="117921"/>
            <a:ext cx="1407493" cy="1561147"/>
            <a:chOff x="2152750" y="190500"/>
            <a:chExt cx="4293756" cy="4762499"/>
          </a:xfrm>
        </p:grpSpPr>
        <p:sp>
          <p:nvSpPr>
            <p:cNvPr id="10" name="Google Shape;3051;p47"/>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3052;p47"/>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3053;p47"/>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3054;p47"/>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3055;p47"/>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3056;p47"/>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3057;p47"/>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3058;p47"/>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059;p47"/>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3060;p47"/>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3061;p47"/>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3062;p47"/>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3063;p47"/>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3064;p47"/>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3065;p47"/>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3066;p47"/>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3067;p47"/>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3068;p47"/>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3069;p47"/>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3070;p47"/>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71;p47"/>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072;p47"/>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073;p47"/>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074;p47"/>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075;p47"/>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076;p47"/>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077;p47"/>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078;p47"/>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079;p47"/>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080;p47"/>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3081;p47"/>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3082;p47"/>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3083;p47"/>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3084;p47"/>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3085;p47"/>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3086;p47"/>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3087;p47"/>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3088;p47"/>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3089;p47"/>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3090;p47"/>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3091;p47"/>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3092;p47"/>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3093;p47"/>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3094;p47"/>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3095;p47"/>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3096;p47"/>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3097;p47"/>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3098;p47"/>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3099;p47"/>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3100;p47"/>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3101;p47"/>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3102;p47"/>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3103;p47"/>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3104;p47"/>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3105;p47"/>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3106;p47"/>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3107;p47"/>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3108;p47"/>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3109;p47"/>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3110;p47"/>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3111;p47"/>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3112;p47"/>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3113;p47"/>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3114;p47"/>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3115;p47"/>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3116;p47"/>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3117;p47"/>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3118;p47"/>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3119;p47"/>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3120;p47"/>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3121;p47"/>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3122;p47"/>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3123;p47"/>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3124;p47"/>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4" name="Google Shape;3125;p47"/>
            <p:cNvGrpSpPr/>
            <p:nvPr/>
          </p:nvGrpSpPr>
          <p:grpSpPr>
            <a:xfrm>
              <a:off x="3923682" y="3244965"/>
              <a:ext cx="195764" cy="131404"/>
              <a:chOff x="5733332" y="4102215"/>
              <a:chExt cx="195764" cy="131404"/>
            </a:xfrm>
          </p:grpSpPr>
          <p:sp>
            <p:nvSpPr>
              <p:cNvPr id="109" name="Google Shape;3126;p47"/>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127;p47"/>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128;p47"/>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129;p47"/>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130;p47"/>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131;p47"/>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132;p47"/>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133;p47"/>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134;p47"/>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 name="Google Shape;3135;p47"/>
            <p:cNvGrpSpPr/>
            <p:nvPr/>
          </p:nvGrpSpPr>
          <p:grpSpPr>
            <a:xfrm flipH="1">
              <a:off x="3829267" y="2465054"/>
              <a:ext cx="683694" cy="518573"/>
              <a:chOff x="6621095" y="1452181"/>
              <a:chExt cx="330894" cy="250785"/>
            </a:xfrm>
          </p:grpSpPr>
          <p:sp>
            <p:nvSpPr>
              <p:cNvPr id="104" name="Google Shape;3136;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3137;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138;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139;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3140;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 name="Google Shape;3141;p47"/>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3142;p47"/>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3143;p47"/>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3144;p47"/>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3145;p47"/>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3146;p47"/>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3147;p47"/>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3148;p47"/>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3149;p47"/>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3150;p47"/>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3151;p47"/>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3152;p47"/>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3153;p47"/>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3154;p47"/>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3155;p47"/>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3156;p47"/>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3157;p47"/>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3158;p47"/>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22339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4515" y="535932"/>
            <a:ext cx="7075714" cy="1082700"/>
          </a:xfrm>
        </p:spPr>
        <p:txBody>
          <a:bodyPr/>
          <a:lstStyle/>
          <a:p>
            <a:r>
              <a:rPr lang="es-MX" dirty="0"/>
              <a:t>MECANISMOS DE SOCIALIZACION</a:t>
            </a:r>
            <a:endParaRPr lang="es-CO" dirty="0"/>
          </a:p>
        </p:txBody>
      </p:sp>
      <p:sp>
        <p:nvSpPr>
          <p:cNvPr id="3" name="Marcador de texto 2"/>
          <p:cNvSpPr>
            <a:spLocks noGrp="1"/>
          </p:cNvSpPr>
          <p:nvPr>
            <p:ph type="body" idx="1"/>
          </p:nvPr>
        </p:nvSpPr>
        <p:spPr>
          <a:xfrm>
            <a:off x="371585" y="1211047"/>
            <a:ext cx="5582774" cy="2679000"/>
          </a:xfrm>
        </p:spPr>
        <p:txBody>
          <a:bodyPr/>
          <a:lstStyle/>
          <a:p>
            <a:pPr marL="285750" indent="-285750" algn="ctr">
              <a:buFont typeface="Arial" panose="020B0604020202020204" pitchFamily="34" charset="0"/>
              <a:buChar char="•"/>
            </a:pPr>
            <a:r>
              <a:rPr lang="es-MX" sz="1800" b="1" dirty="0">
                <a:solidFill>
                  <a:schemeClr val="accent2"/>
                </a:solidFill>
                <a:effectLst>
                  <a:outerShdw blurRad="38100" dist="38100" dir="2700000" algn="tl">
                    <a:srgbClr val="000000">
                      <a:alpha val="43137"/>
                    </a:srgbClr>
                  </a:outerShdw>
                </a:effectLst>
              </a:rPr>
              <a:t>Informe mensual de SIAU </a:t>
            </a:r>
          </a:p>
          <a:p>
            <a:pPr marL="285750" indent="-285750" algn="ctr">
              <a:buFont typeface="Arial" panose="020B0604020202020204" pitchFamily="34" charset="0"/>
              <a:buChar char="•"/>
            </a:pPr>
            <a:r>
              <a:rPr lang="es-MX" sz="1800" b="1" dirty="0">
                <a:solidFill>
                  <a:schemeClr val="accent2"/>
                </a:solidFill>
                <a:effectLst>
                  <a:outerShdw blurRad="38100" dist="38100" dir="2700000" algn="tl">
                    <a:srgbClr val="000000">
                      <a:alpha val="43137"/>
                    </a:srgbClr>
                  </a:outerShdw>
                </a:effectLst>
              </a:rPr>
              <a:t>Seguimiento con cargue de evidencias según formulación de Plan de Acción de la Política de Participación Social Resolución 2063 de 2017 Minsalud cargue a PISIS. </a:t>
            </a:r>
          </a:p>
          <a:p>
            <a:pPr marL="285750" indent="-285750" algn="ctr">
              <a:buFont typeface="Arial" panose="020B0604020202020204" pitchFamily="34" charset="0"/>
              <a:buChar char="•"/>
            </a:pPr>
            <a:r>
              <a:rPr lang="es-MX" sz="1800" b="1" dirty="0">
                <a:solidFill>
                  <a:schemeClr val="accent2"/>
                </a:solidFill>
                <a:effectLst>
                  <a:outerShdw blurRad="38100" dist="38100" dir="2700000" algn="tl">
                    <a:srgbClr val="000000">
                      <a:alpha val="43137"/>
                    </a:srgbClr>
                  </a:outerShdw>
                </a:effectLst>
              </a:rPr>
              <a:t>Análisis de las problemáticas identificadas por parte de los integrantes de las asociaciones de usuarios y reportes a las IPS o áreas de la EPSI involucradas.</a:t>
            </a:r>
          </a:p>
          <a:p>
            <a:pPr marL="285750" indent="-285750" algn="ctr">
              <a:buFont typeface="Arial" panose="020B0604020202020204" pitchFamily="34" charset="0"/>
              <a:buChar char="•"/>
            </a:pPr>
            <a:r>
              <a:rPr lang="es-MX" sz="1800" b="1" dirty="0">
                <a:solidFill>
                  <a:schemeClr val="accent2"/>
                </a:solidFill>
                <a:effectLst>
                  <a:outerShdw blurRad="38100" dist="38100" dir="2700000" algn="tl">
                    <a:srgbClr val="000000">
                      <a:alpha val="43137"/>
                    </a:srgbClr>
                  </a:outerShdw>
                </a:effectLst>
              </a:rPr>
              <a:t>Circular 002 de 2020 (GT004 actualización o modificación en las asociaciones)</a:t>
            </a:r>
            <a:endParaRPr lang="en-US" sz="1800" b="1" dirty="0">
              <a:solidFill>
                <a:schemeClr val="accent2"/>
              </a:solidFill>
              <a:effectLst>
                <a:outerShdw blurRad="38100" dist="38100" dir="2700000" algn="tl">
                  <a:srgbClr val="000000">
                    <a:alpha val="43137"/>
                  </a:srgbClr>
                </a:outerShdw>
              </a:effectLst>
            </a:endParaRPr>
          </a:p>
          <a:p>
            <a:endParaRPr lang="es-CO" sz="1400" dirty="0">
              <a:solidFill>
                <a:schemeClr val="accent2"/>
              </a:solidFill>
            </a:endParaRPr>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16</a:t>
            </a:fld>
            <a:endParaRPr lang="es-CO"/>
          </a:p>
        </p:txBody>
      </p:sp>
      <p:grpSp>
        <p:nvGrpSpPr>
          <p:cNvPr id="8" name="Google Shape;2077;p34"/>
          <p:cNvGrpSpPr/>
          <p:nvPr/>
        </p:nvGrpSpPr>
        <p:grpSpPr>
          <a:xfrm>
            <a:off x="5655690" y="1042004"/>
            <a:ext cx="3356124" cy="3829046"/>
            <a:chOff x="2602525" y="317054"/>
            <a:chExt cx="4174283" cy="4762495"/>
          </a:xfrm>
        </p:grpSpPr>
        <p:sp>
          <p:nvSpPr>
            <p:cNvPr id="9" name="Google Shape;2078;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079;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80;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081;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082;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083;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084;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085;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086;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087;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088;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89;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090;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091;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092;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093;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094;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095;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096;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097;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098;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099;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100;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101;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102;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103;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2104;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2105;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2106;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2107;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108;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109;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110;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111;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112;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113;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114;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2115;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2116;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2117;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118;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119;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2120;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2121;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122;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2123;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2124;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2125;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2126;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2127;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2128;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2129;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2130;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2131;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2132;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2133;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2134;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6" name="Google Shape;2135;p34"/>
            <p:cNvGrpSpPr/>
            <p:nvPr/>
          </p:nvGrpSpPr>
          <p:grpSpPr>
            <a:xfrm>
              <a:off x="2941619" y="3895613"/>
              <a:ext cx="483621" cy="510995"/>
              <a:chOff x="4345944" y="4626313"/>
              <a:chExt cx="483621" cy="510995"/>
            </a:xfrm>
          </p:grpSpPr>
          <p:grpSp>
            <p:nvGrpSpPr>
              <p:cNvPr id="73" name="Google Shape;2136;p34"/>
              <p:cNvGrpSpPr/>
              <p:nvPr/>
            </p:nvGrpSpPr>
            <p:grpSpPr>
              <a:xfrm>
                <a:off x="4345944" y="4852987"/>
                <a:ext cx="474200" cy="284321"/>
                <a:chOff x="4345944" y="4852987"/>
                <a:chExt cx="474200" cy="284321"/>
              </a:xfrm>
            </p:grpSpPr>
            <p:sp>
              <p:nvSpPr>
                <p:cNvPr id="84" name="Google Shape;2137;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138;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139;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7" name="Google Shape;2140;p34"/>
                <p:cNvGrpSpPr/>
                <p:nvPr/>
              </p:nvGrpSpPr>
              <p:grpSpPr>
                <a:xfrm>
                  <a:off x="4457040" y="4985575"/>
                  <a:ext cx="133724" cy="77247"/>
                  <a:chOff x="4457040" y="4985575"/>
                  <a:chExt cx="133724" cy="77247"/>
                </a:xfrm>
              </p:grpSpPr>
              <p:sp>
                <p:nvSpPr>
                  <p:cNvPr id="152" name="Google Shape;2141;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142;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8" name="Google Shape;2143;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144;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145;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146;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147;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148;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149;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150;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151;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152;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153;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154;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155;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156;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157;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158;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159;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160;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161;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2162;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2163;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164;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165;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166;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167;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168;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169;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170;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171;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172;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173;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174;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175;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176;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177;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178;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179;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180;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181;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182;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183;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184;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185;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186;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187;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188;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189;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190;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191;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192;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193;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194;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195;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196;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197;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198;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199;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200;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201;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202;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203;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204;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205;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206;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 name="Google Shape;2207;p34"/>
              <p:cNvGrpSpPr/>
              <p:nvPr/>
            </p:nvGrpSpPr>
            <p:grpSpPr>
              <a:xfrm>
                <a:off x="4543079" y="4626313"/>
                <a:ext cx="286486" cy="386884"/>
                <a:chOff x="4543079" y="4626313"/>
                <a:chExt cx="286486" cy="386884"/>
              </a:xfrm>
            </p:grpSpPr>
            <p:grpSp>
              <p:nvGrpSpPr>
                <p:cNvPr id="75" name="Google Shape;2208;p34"/>
                <p:cNvGrpSpPr/>
                <p:nvPr/>
              </p:nvGrpSpPr>
              <p:grpSpPr>
                <a:xfrm>
                  <a:off x="4543079" y="4626313"/>
                  <a:ext cx="286486" cy="386884"/>
                  <a:chOff x="4543079" y="4626313"/>
                  <a:chExt cx="286486" cy="386884"/>
                </a:xfrm>
              </p:grpSpPr>
              <p:sp>
                <p:nvSpPr>
                  <p:cNvPr id="79" name="Google Shape;2209;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210;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211;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212;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213;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 name="Google Shape;2214;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2215;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216;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7" name="Google Shape;2217;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2218;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2219;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2220;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2221;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2222;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7" name="Picture 4" descr="http://pijaossalud.com.co/logoanima.png"/>
          <p:cNvPicPr>
            <a:picLocks noChangeAspect="1" noChangeArrowheads="1"/>
          </p:cNvPicPr>
          <p:nvPr/>
        </p:nvPicPr>
        <p:blipFill>
          <a:blip r:embed="rId2"/>
          <a:srcRect/>
          <a:stretch>
            <a:fillRect/>
          </a:stretch>
        </p:blipFill>
        <p:spPr bwMode="auto">
          <a:xfrm>
            <a:off x="6635162" y="1867548"/>
            <a:ext cx="993247" cy="934518"/>
          </a:xfrm>
          <a:prstGeom prst="rect">
            <a:avLst/>
          </a:prstGeom>
          <a:noFill/>
          <a:ln w="9525">
            <a:noFill/>
            <a:miter lim="800000"/>
            <a:headEnd/>
            <a:tailEnd/>
          </a:ln>
        </p:spPr>
      </p:pic>
    </p:spTree>
    <p:extLst>
      <p:ext uri="{BB962C8B-B14F-4D97-AF65-F5344CB8AC3E}">
        <p14:creationId xmlns:p14="http://schemas.microsoft.com/office/powerpoint/2010/main" val="199524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7337" y="404425"/>
            <a:ext cx="6016603" cy="1082700"/>
          </a:xfrm>
        </p:spPr>
        <p:txBody>
          <a:bodyPr/>
          <a:lstStyle/>
          <a:p>
            <a:pPr algn="ctr"/>
            <a:r>
              <a:rPr lang="es-MX" dirty="0"/>
              <a:t>POLITICA PARTICIPACION SOCIAL EN SALUD</a:t>
            </a:r>
            <a:endParaRPr lang="es-CO" dirty="0"/>
          </a:p>
        </p:txBody>
      </p:sp>
      <p:sp>
        <p:nvSpPr>
          <p:cNvPr id="3" name="Marcador de texto 2"/>
          <p:cNvSpPr>
            <a:spLocks noGrp="1"/>
          </p:cNvSpPr>
          <p:nvPr>
            <p:ph type="body" idx="1"/>
          </p:nvPr>
        </p:nvSpPr>
        <p:spPr>
          <a:xfrm>
            <a:off x="383585" y="1915847"/>
            <a:ext cx="8098972" cy="2679000"/>
          </a:xfrm>
        </p:spPr>
        <p:txBody>
          <a:bodyPr/>
          <a:lstStyle/>
          <a:p>
            <a:pPr marL="285750" indent="-285750" algn="ctr">
              <a:buFont typeface="Arial" panose="020B0604020202020204" pitchFamily="34" charset="0"/>
              <a:buChar char="•"/>
            </a:pPr>
            <a:r>
              <a:rPr lang="es-MX" sz="2000" b="1" dirty="0">
                <a:solidFill>
                  <a:schemeClr val="accent2"/>
                </a:solidFill>
              </a:rPr>
              <a:t>La EPSI de acuerdo a la Resolución 2063 de 2017 realiza la formulación anual según los lineamientos y ejes estratégicos establecidos en la misma según las diferentes actividades que se desarrollan por parte de las áreas de la EPSI involucradas. Durante el III TRIMESTRE  de 2023 se realizó seguimiento del plan de acción del año 2022 y cargue de la programación del 2023.</a:t>
            </a:r>
            <a:endParaRPr lang="es-CO" dirty="0">
              <a:solidFill>
                <a:schemeClr val="accent2"/>
              </a:solidFill>
            </a:endParaRPr>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17</a:t>
            </a:fld>
            <a:endParaRPr lang="es-CO"/>
          </a:p>
        </p:txBody>
      </p:sp>
      <p:pic>
        <p:nvPicPr>
          <p:cNvPr id="7" name="Picture 4" descr="http://pijaossalud.com.co/logoanima.png"/>
          <p:cNvPicPr>
            <a:picLocks noChangeAspect="1" noChangeArrowheads="1"/>
          </p:cNvPicPr>
          <p:nvPr/>
        </p:nvPicPr>
        <p:blipFill>
          <a:blip r:embed="rId2"/>
          <a:srcRect/>
          <a:stretch>
            <a:fillRect/>
          </a:stretch>
        </p:blipFill>
        <p:spPr bwMode="auto">
          <a:xfrm>
            <a:off x="7911736" y="3981771"/>
            <a:ext cx="1194189" cy="1123579"/>
          </a:xfrm>
          <a:prstGeom prst="rect">
            <a:avLst/>
          </a:prstGeom>
          <a:noFill/>
          <a:ln w="9525">
            <a:noFill/>
            <a:miter lim="800000"/>
            <a:headEnd/>
            <a:tailEnd/>
          </a:ln>
        </p:spPr>
      </p:pic>
      <p:grpSp>
        <p:nvGrpSpPr>
          <p:cNvPr id="8" name="Google Shape;2778;p47"/>
          <p:cNvGrpSpPr/>
          <p:nvPr/>
        </p:nvGrpSpPr>
        <p:grpSpPr>
          <a:xfrm>
            <a:off x="6699964" y="103777"/>
            <a:ext cx="1782593" cy="1812070"/>
            <a:chOff x="2011725" y="44285"/>
            <a:chExt cx="4684870" cy="4762340"/>
          </a:xfrm>
        </p:grpSpPr>
        <p:grpSp>
          <p:nvGrpSpPr>
            <p:cNvPr id="9" name="Google Shape;2779;p47"/>
            <p:cNvGrpSpPr/>
            <p:nvPr/>
          </p:nvGrpSpPr>
          <p:grpSpPr>
            <a:xfrm>
              <a:off x="2119596" y="326448"/>
              <a:ext cx="3544299" cy="3707706"/>
              <a:chOff x="3860721" y="1330073"/>
              <a:chExt cx="3544299" cy="3707706"/>
            </a:xfrm>
          </p:grpSpPr>
          <p:sp>
            <p:nvSpPr>
              <p:cNvPr id="173" name="Google Shape;2780;p47"/>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2781;p47"/>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2782;p47"/>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2783;p47"/>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2784;p47"/>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2785;p47"/>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2786;p47"/>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2787;p47"/>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2788;p47"/>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2789;p47"/>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2790;p47"/>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2791;p47"/>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2792;p47"/>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2793;p47"/>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2794;p47"/>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2795;p47"/>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2796;p47"/>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2797;p47"/>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2798;p47"/>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2799;p47"/>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2800;p47"/>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2801;p47"/>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2802;p47"/>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2803;p47"/>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2804;p47"/>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2805;p47"/>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2806;p47"/>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807;p47"/>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808;p47"/>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809;p47"/>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810;p47"/>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811;p47"/>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812;p47"/>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813;p47"/>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814;p47"/>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815;p47"/>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816;p47"/>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817;p47"/>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818;p47"/>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819;p47"/>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820;p47"/>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821;p47"/>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822;p47"/>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823;p47"/>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824;p47"/>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825;p47"/>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826;p47"/>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827;p47"/>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828;p47"/>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829;p47"/>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830;p47"/>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831;p47"/>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832;p47"/>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833;p47"/>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834;p47"/>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835;p47"/>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836;p47"/>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837;p47"/>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838;p47"/>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839;p47"/>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840;p47"/>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841;p47"/>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842;p47"/>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843;p47"/>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844;p47"/>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845;p47"/>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846;p47"/>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847;p47"/>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848;p47"/>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849;p47"/>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850;p47"/>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851;p47"/>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852;p47"/>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853;p47"/>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854;p47"/>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855;p47"/>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856;p47"/>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857;p47"/>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858;p47"/>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859;p47"/>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860;p47"/>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861;p47"/>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862;p47"/>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863;p47"/>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864;p47"/>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865;p47"/>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866;p47"/>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867;p47"/>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868;p47"/>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869;p47"/>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870;p47"/>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871;p47"/>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872;p47"/>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873;p47"/>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874;p47"/>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875;p47"/>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876;p47"/>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877;p47"/>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878;p47"/>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879;p47"/>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880;p47"/>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881;p47"/>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882;p47"/>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883;p47"/>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884;p47"/>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885;p47"/>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886;p47"/>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Google Shape;2887;p47"/>
            <p:cNvSpPr/>
            <p:nvPr/>
          </p:nvSpPr>
          <p:spPr>
            <a:xfrm>
              <a:off x="4424312" y="3389781"/>
              <a:ext cx="2237898" cy="1292066"/>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888;p47"/>
            <p:cNvSpPr/>
            <p:nvPr/>
          </p:nvSpPr>
          <p:spPr>
            <a:xfrm>
              <a:off x="4458697" y="3370540"/>
              <a:ext cx="2237898" cy="1292066"/>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889;p47"/>
            <p:cNvSpPr/>
            <p:nvPr/>
          </p:nvSpPr>
          <p:spPr>
            <a:xfrm>
              <a:off x="4458697" y="3334726"/>
              <a:ext cx="2237898" cy="1292066"/>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890;p47"/>
            <p:cNvSpPr/>
            <p:nvPr/>
          </p:nvSpPr>
          <p:spPr>
            <a:xfrm>
              <a:off x="5662371" y="3457123"/>
              <a:ext cx="830865" cy="479678"/>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891;p47"/>
            <p:cNvSpPr/>
            <p:nvPr/>
          </p:nvSpPr>
          <p:spPr>
            <a:xfrm>
              <a:off x="5582647" y="3524845"/>
              <a:ext cx="793337" cy="45805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892;p47"/>
            <p:cNvSpPr/>
            <p:nvPr/>
          </p:nvSpPr>
          <p:spPr>
            <a:xfrm>
              <a:off x="5520830" y="3560469"/>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893;p47"/>
            <p:cNvSpPr/>
            <p:nvPr/>
          </p:nvSpPr>
          <p:spPr>
            <a:xfrm>
              <a:off x="5459108" y="3596188"/>
              <a:ext cx="793337" cy="45805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894;p47"/>
            <p:cNvSpPr/>
            <p:nvPr/>
          </p:nvSpPr>
          <p:spPr>
            <a:xfrm>
              <a:off x="5006003" y="3836122"/>
              <a:ext cx="830770" cy="479679"/>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895;p47"/>
            <p:cNvSpPr/>
            <p:nvPr/>
          </p:nvSpPr>
          <p:spPr>
            <a:xfrm>
              <a:off x="4926279" y="3903750"/>
              <a:ext cx="741616" cy="428244"/>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896;p47"/>
            <p:cNvSpPr/>
            <p:nvPr/>
          </p:nvSpPr>
          <p:spPr>
            <a:xfrm>
              <a:off x="4864462" y="3939468"/>
              <a:ext cx="727614" cy="42005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897;p47"/>
            <p:cNvSpPr/>
            <p:nvPr/>
          </p:nvSpPr>
          <p:spPr>
            <a:xfrm>
              <a:off x="4802740" y="3975092"/>
              <a:ext cx="620839" cy="358520"/>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898;p47"/>
            <p:cNvSpPr/>
            <p:nvPr/>
          </p:nvSpPr>
          <p:spPr>
            <a:xfrm>
              <a:off x="5169357" y="3663339"/>
              <a:ext cx="421766" cy="243458"/>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899;p47"/>
            <p:cNvSpPr/>
            <p:nvPr/>
          </p:nvSpPr>
          <p:spPr>
            <a:xfrm>
              <a:off x="5441867" y="3820597"/>
              <a:ext cx="421766" cy="243554"/>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900;p47"/>
            <p:cNvSpPr/>
            <p:nvPr/>
          </p:nvSpPr>
          <p:spPr>
            <a:xfrm>
              <a:off x="5714378" y="3977950"/>
              <a:ext cx="421766" cy="243554"/>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901;p47"/>
            <p:cNvSpPr/>
            <p:nvPr/>
          </p:nvSpPr>
          <p:spPr>
            <a:xfrm>
              <a:off x="2242896" y="2171438"/>
              <a:ext cx="357473" cy="206406"/>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902;p47"/>
            <p:cNvSpPr/>
            <p:nvPr/>
          </p:nvSpPr>
          <p:spPr>
            <a:xfrm>
              <a:off x="2526170" y="2006084"/>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903;p47"/>
            <p:cNvSpPr/>
            <p:nvPr/>
          </p:nvSpPr>
          <p:spPr>
            <a:xfrm>
              <a:off x="2632278" y="1017294"/>
              <a:ext cx="357473" cy="206311"/>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904;p47"/>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905;p47"/>
            <p:cNvSpPr/>
            <p:nvPr/>
          </p:nvSpPr>
          <p:spPr>
            <a:xfrm>
              <a:off x="2632278" y="1120450"/>
              <a:ext cx="178784" cy="1032319"/>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06;p47"/>
            <p:cNvSpPr/>
            <p:nvPr/>
          </p:nvSpPr>
          <p:spPr>
            <a:xfrm>
              <a:off x="2811062" y="1120450"/>
              <a:ext cx="178689" cy="1032319"/>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907;p47"/>
            <p:cNvSpPr/>
            <p:nvPr/>
          </p:nvSpPr>
          <p:spPr>
            <a:xfrm>
              <a:off x="2364150" y="1481542"/>
              <a:ext cx="357473" cy="2065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908;p47"/>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909;p47"/>
            <p:cNvSpPr/>
            <p:nvPr/>
          </p:nvSpPr>
          <p:spPr>
            <a:xfrm>
              <a:off x="2364150" y="1584793"/>
              <a:ext cx="178784" cy="72189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910;p47"/>
            <p:cNvSpPr/>
            <p:nvPr/>
          </p:nvSpPr>
          <p:spPr>
            <a:xfrm>
              <a:off x="2542934" y="1584793"/>
              <a:ext cx="178688" cy="72189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911;p47"/>
            <p:cNvSpPr/>
            <p:nvPr/>
          </p:nvSpPr>
          <p:spPr>
            <a:xfrm>
              <a:off x="2013915" y="2306693"/>
              <a:ext cx="357473" cy="206406"/>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2912;p47"/>
            <p:cNvSpPr/>
            <p:nvPr/>
          </p:nvSpPr>
          <p:spPr>
            <a:xfrm>
              <a:off x="2078685" y="1971984"/>
              <a:ext cx="357473" cy="206406"/>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2913;p47"/>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2914;p47"/>
            <p:cNvSpPr/>
            <p:nvPr/>
          </p:nvSpPr>
          <p:spPr>
            <a:xfrm>
              <a:off x="2078685" y="2075140"/>
              <a:ext cx="178784" cy="399097"/>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2915;p47"/>
            <p:cNvSpPr/>
            <p:nvPr/>
          </p:nvSpPr>
          <p:spPr>
            <a:xfrm>
              <a:off x="2257469" y="2075140"/>
              <a:ext cx="178689" cy="399097"/>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916;p47"/>
            <p:cNvSpPr/>
            <p:nvPr/>
          </p:nvSpPr>
          <p:spPr>
            <a:xfrm>
              <a:off x="4050634" y="46890"/>
              <a:ext cx="205002" cy="29971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917;p47"/>
            <p:cNvSpPr/>
            <p:nvPr/>
          </p:nvSpPr>
          <p:spPr>
            <a:xfrm>
              <a:off x="4066180" y="44285"/>
              <a:ext cx="98194" cy="12100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918;p47"/>
            <p:cNvSpPr/>
            <p:nvPr/>
          </p:nvSpPr>
          <p:spPr>
            <a:xfrm>
              <a:off x="4085379" y="175665"/>
              <a:ext cx="121123" cy="13556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919;p47"/>
            <p:cNvSpPr/>
            <p:nvPr/>
          </p:nvSpPr>
          <p:spPr>
            <a:xfrm>
              <a:off x="3878508" y="229758"/>
              <a:ext cx="228579" cy="325392"/>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920;p47"/>
            <p:cNvSpPr/>
            <p:nvPr/>
          </p:nvSpPr>
          <p:spPr>
            <a:xfrm>
              <a:off x="4050113" y="220052"/>
              <a:ext cx="176568" cy="232904"/>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921;p47"/>
            <p:cNvSpPr/>
            <p:nvPr/>
          </p:nvSpPr>
          <p:spPr>
            <a:xfrm>
              <a:off x="4081568" y="53558"/>
              <a:ext cx="129892" cy="160015"/>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922;p47"/>
            <p:cNvSpPr/>
            <p:nvPr/>
          </p:nvSpPr>
          <p:spPr>
            <a:xfrm>
              <a:off x="4086841" y="52931"/>
              <a:ext cx="130406" cy="122734"/>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2923;p47"/>
            <p:cNvSpPr/>
            <p:nvPr/>
          </p:nvSpPr>
          <p:spPr>
            <a:xfrm>
              <a:off x="3930273" y="858890"/>
              <a:ext cx="102549" cy="78223"/>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2924;p47"/>
            <p:cNvSpPr/>
            <p:nvPr/>
          </p:nvSpPr>
          <p:spPr>
            <a:xfrm>
              <a:off x="3930726" y="883849"/>
              <a:ext cx="102084" cy="53297"/>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2925;p47"/>
            <p:cNvSpPr/>
            <p:nvPr/>
          </p:nvSpPr>
          <p:spPr>
            <a:xfrm>
              <a:off x="3878956" y="825175"/>
              <a:ext cx="93870" cy="7271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926;p47"/>
            <p:cNvSpPr/>
            <p:nvPr/>
          </p:nvSpPr>
          <p:spPr>
            <a:xfrm>
              <a:off x="3879387" y="849177"/>
              <a:ext cx="93498" cy="4880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927;p47"/>
            <p:cNvSpPr/>
            <p:nvPr/>
          </p:nvSpPr>
          <p:spPr>
            <a:xfrm>
              <a:off x="3913772" y="449985"/>
              <a:ext cx="223526" cy="385528"/>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2928;p47"/>
            <p:cNvSpPr/>
            <p:nvPr/>
          </p:nvSpPr>
          <p:spPr>
            <a:xfrm>
              <a:off x="3974732" y="450747"/>
              <a:ext cx="222535" cy="417442"/>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2929;p47"/>
            <p:cNvSpPr/>
            <p:nvPr/>
          </p:nvSpPr>
          <p:spPr>
            <a:xfrm>
              <a:off x="3891839" y="424458"/>
              <a:ext cx="332782" cy="30632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930;p47"/>
            <p:cNvSpPr/>
            <p:nvPr/>
          </p:nvSpPr>
          <p:spPr>
            <a:xfrm>
              <a:off x="4159410" y="243442"/>
              <a:ext cx="115651" cy="405453"/>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2931;p47"/>
            <p:cNvSpPr/>
            <p:nvPr/>
          </p:nvSpPr>
          <p:spPr>
            <a:xfrm>
              <a:off x="4182076" y="238331"/>
              <a:ext cx="69928" cy="88934"/>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2932;p47"/>
            <p:cNvSpPr/>
            <p:nvPr/>
          </p:nvSpPr>
          <p:spPr>
            <a:xfrm>
              <a:off x="4044931" y="219924"/>
              <a:ext cx="59816" cy="62802"/>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2933;p47"/>
            <p:cNvSpPr/>
            <p:nvPr/>
          </p:nvSpPr>
          <p:spPr>
            <a:xfrm>
              <a:off x="2494198" y="1192008"/>
              <a:ext cx="154251" cy="303342"/>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2934;p47"/>
            <p:cNvSpPr/>
            <p:nvPr/>
          </p:nvSpPr>
          <p:spPr>
            <a:xfrm>
              <a:off x="2527565" y="1904831"/>
              <a:ext cx="106588" cy="82319"/>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2935;p47"/>
            <p:cNvSpPr/>
            <p:nvPr/>
          </p:nvSpPr>
          <p:spPr>
            <a:xfrm>
              <a:off x="2527774" y="1931884"/>
              <a:ext cx="106123" cy="55368"/>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2936;p47"/>
            <p:cNvSpPr/>
            <p:nvPr/>
          </p:nvSpPr>
          <p:spPr>
            <a:xfrm>
              <a:off x="2655329" y="1830290"/>
              <a:ext cx="106576" cy="79516"/>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2937;p47"/>
            <p:cNvSpPr/>
            <p:nvPr/>
          </p:nvSpPr>
          <p:spPr>
            <a:xfrm>
              <a:off x="2655759" y="1855875"/>
              <a:ext cx="106154" cy="55320"/>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2938;p47"/>
            <p:cNvSpPr/>
            <p:nvPr/>
          </p:nvSpPr>
          <p:spPr>
            <a:xfrm>
              <a:off x="2362866" y="1465363"/>
              <a:ext cx="372536" cy="450662"/>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2939;p47"/>
            <p:cNvSpPr/>
            <p:nvPr/>
          </p:nvSpPr>
          <p:spPr>
            <a:xfrm>
              <a:off x="2393925" y="1163883"/>
              <a:ext cx="117160" cy="114020"/>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2940;p47"/>
            <p:cNvSpPr/>
            <p:nvPr/>
          </p:nvSpPr>
          <p:spPr>
            <a:xfrm>
              <a:off x="2362970" y="1179922"/>
              <a:ext cx="189574" cy="370837"/>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2941;p47"/>
            <p:cNvSpPr/>
            <p:nvPr/>
          </p:nvSpPr>
          <p:spPr>
            <a:xfrm>
              <a:off x="2389574" y="1045793"/>
              <a:ext cx="126365" cy="153696"/>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2942;p47"/>
            <p:cNvSpPr/>
            <p:nvPr/>
          </p:nvSpPr>
          <p:spPr>
            <a:xfrm>
              <a:off x="2377852" y="1032078"/>
              <a:ext cx="133256" cy="131805"/>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2943;p47"/>
            <p:cNvSpPr/>
            <p:nvPr/>
          </p:nvSpPr>
          <p:spPr>
            <a:xfrm>
              <a:off x="2511120" y="1180647"/>
              <a:ext cx="61436" cy="88868"/>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2944;p47"/>
            <p:cNvSpPr/>
            <p:nvPr/>
          </p:nvSpPr>
          <p:spPr>
            <a:xfrm>
              <a:off x="6137574" y="3350157"/>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2945;p47"/>
            <p:cNvSpPr/>
            <p:nvPr/>
          </p:nvSpPr>
          <p:spPr>
            <a:xfrm>
              <a:off x="6267054" y="2297586"/>
              <a:ext cx="217597" cy="318657"/>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2946;p47"/>
            <p:cNvSpPr/>
            <p:nvPr/>
          </p:nvSpPr>
          <p:spPr>
            <a:xfrm>
              <a:off x="6260770" y="2526901"/>
              <a:ext cx="40647" cy="23545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2947;p47"/>
            <p:cNvSpPr/>
            <p:nvPr/>
          </p:nvSpPr>
          <p:spPr>
            <a:xfrm>
              <a:off x="6283969" y="2294668"/>
              <a:ext cx="103921" cy="128329"/>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2948;p47"/>
            <p:cNvSpPr/>
            <p:nvPr/>
          </p:nvSpPr>
          <p:spPr>
            <a:xfrm>
              <a:off x="6304395" y="2434900"/>
              <a:ext cx="128622" cy="143860"/>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2949;p47"/>
            <p:cNvSpPr/>
            <p:nvPr/>
          </p:nvSpPr>
          <p:spPr>
            <a:xfrm>
              <a:off x="6266985" y="2481191"/>
              <a:ext cx="187397" cy="215209"/>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2950;p47"/>
            <p:cNvSpPr/>
            <p:nvPr/>
          </p:nvSpPr>
          <p:spPr>
            <a:xfrm>
              <a:off x="6300305" y="2304949"/>
              <a:ext cx="138529" cy="170431"/>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2951;p47"/>
            <p:cNvSpPr/>
            <p:nvPr/>
          </p:nvSpPr>
          <p:spPr>
            <a:xfrm>
              <a:off x="6305880" y="2304032"/>
              <a:ext cx="138474" cy="130867"/>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2952;p47"/>
            <p:cNvSpPr/>
            <p:nvPr/>
          </p:nvSpPr>
          <p:spPr>
            <a:xfrm>
              <a:off x="6412912" y="2510225"/>
              <a:ext cx="93089" cy="307779"/>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2953;p47"/>
            <p:cNvSpPr/>
            <p:nvPr/>
          </p:nvSpPr>
          <p:spPr>
            <a:xfrm>
              <a:off x="6328850" y="3433403"/>
              <a:ext cx="108744" cy="83141"/>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2954;p47"/>
            <p:cNvSpPr/>
            <p:nvPr/>
          </p:nvSpPr>
          <p:spPr>
            <a:xfrm>
              <a:off x="6329407" y="3459885"/>
              <a:ext cx="108204" cy="56238"/>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955;p47"/>
            <p:cNvSpPr/>
            <p:nvPr/>
          </p:nvSpPr>
          <p:spPr>
            <a:xfrm>
              <a:off x="6246119" y="3415021"/>
              <a:ext cx="99827" cy="77341"/>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956;p47"/>
            <p:cNvSpPr/>
            <p:nvPr/>
          </p:nvSpPr>
          <p:spPr>
            <a:xfrm>
              <a:off x="6246063" y="3440454"/>
              <a:ext cx="99536" cy="51729"/>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957;p47"/>
            <p:cNvSpPr/>
            <p:nvPr/>
          </p:nvSpPr>
          <p:spPr>
            <a:xfrm>
              <a:off x="6262125" y="2696837"/>
              <a:ext cx="213068" cy="74445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958;p47"/>
            <p:cNvSpPr/>
            <p:nvPr/>
          </p:nvSpPr>
          <p:spPr>
            <a:xfrm>
              <a:off x="6253173" y="2679311"/>
              <a:ext cx="226922" cy="495109"/>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959;p47"/>
            <p:cNvSpPr/>
            <p:nvPr/>
          </p:nvSpPr>
          <p:spPr>
            <a:xfrm>
              <a:off x="6408973" y="2507035"/>
              <a:ext cx="76263" cy="95029"/>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960;p47"/>
            <p:cNvSpPr/>
            <p:nvPr/>
          </p:nvSpPr>
          <p:spPr>
            <a:xfrm>
              <a:off x="6261399" y="2481311"/>
              <a:ext cx="63531" cy="66745"/>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961;p47"/>
            <p:cNvSpPr/>
            <p:nvPr/>
          </p:nvSpPr>
          <p:spPr>
            <a:xfrm>
              <a:off x="2608942" y="4557070"/>
              <a:ext cx="432244" cy="249555"/>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962;p47"/>
            <p:cNvSpPr/>
            <p:nvPr/>
          </p:nvSpPr>
          <p:spPr>
            <a:xfrm>
              <a:off x="2930982" y="3722965"/>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963;p47"/>
            <p:cNvSpPr/>
            <p:nvPr/>
          </p:nvSpPr>
          <p:spPr>
            <a:xfrm>
              <a:off x="2667241" y="4676337"/>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964;p47"/>
            <p:cNvSpPr/>
            <p:nvPr/>
          </p:nvSpPr>
          <p:spPr>
            <a:xfrm>
              <a:off x="2667120" y="4688038"/>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965;p47"/>
            <p:cNvSpPr/>
            <p:nvPr/>
          </p:nvSpPr>
          <p:spPr>
            <a:xfrm>
              <a:off x="2825027" y="4597173"/>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966;p47"/>
            <p:cNvSpPr/>
            <p:nvPr/>
          </p:nvSpPr>
          <p:spPr>
            <a:xfrm>
              <a:off x="2825072" y="4608314"/>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967;p47"/>
            <p:cNvSpPr/>
            <p:nvPr/>
          </p:nvSpPr>
          <p:spPr>
            <a:xfrm>
              <a:off x="2742284" y="3964900"/>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968;p47"/>
            <p:cNvSpPr/>
            <p:nvPr/>
          </p:nvSpPr>
          <p:spPr>
            <a:xfrm>
              <a:off x="2743301" y="3964900"/>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969;p47"/>
            <p:cNvSpPr/>
            <p:nvPr/>
          </p:nvSpPr>
          <p:spPr>
            <a:xfrm>
              <a:off x="2790577" y="3522142"/>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970;p47"/>
            <p:cNvSpPr/>
            <p:nvPr/>
          </p:nvSpPr>
          <p:spPr>
            <a:xfrm>
              <a:off x="2954700" y="3752463"/>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971;p47"/>
            <p:cNvSpPr/>
            <p:nvPr/>
          </p:nvSpPr>
          <p:spPr>
            <a:xfrm>
              <a:off x="2782487" y="3720882"/>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972;p47"/>
            <p:cNvSpPr/>
            <p:nvPr/>
          </p:nvSpPr>
          <p:spPr>
            <a:xfrm>
              <a:off x="2469603" y="3777311"/>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973;p47"/>
            <p:cNvSpPr/>
            <p:nvPr/>
          </p:nvSpPr>
          <p:spPr>
            <a:xfrm>
              <a:off x="2743245" y="3761847"/>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974;p47"/>
            <p:cNvSpPr/>
            <p:nvPr/>
          </p:nvSpPr>
          <p:spPr>
            <a:xfrm>
              <a:off x="2783810" y="3522089"/>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975;p47"/>
            <p:cNvSpPr/>
            <p:nvPr/>
          </p:nvSpPr>
          <p:spPr>
            <a:xfrm>
              <a:off x="2011725" y="4252365"/>
              <a:ext cx="432244" cy="249555"/>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976;p47"/>
            <p:cNvSpPr/>
            <p:nvPr/>
          </p:nvSpPr>
          <p:spPr>
            <a:xfrm>
              <a:off x="2116256" y="4345803"/>
              <a:ext cx="122876" cy="95119"/>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977;p47"/>
            <p:cNvSpPr/>
            <p:nvPr/>
          </p:nvSpPr>
          <p:spPr>
            <a:xfrm>
              <a:off x="2116272" y="4377142"/>
              <a:ext cx="122242" cy="6375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978;p47"/>
            <p:cNvSpPr/>
            <p:nvPr/>
          </p:nvSpPr>
          <p:spPr>
            <a:xfrm>
              <a:off x="2242069" y="4298215"/>
              <a:ext cx="122771" cy="91654"/>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979;p47"/>
            <p:cNvSpPr/>
            <p:nvPr/>
          </p:nvSpPr>
          <p:spPr>
            <a:xfrm>
              <a:off x="2242300" y="4327803"/>
              <a:ext cx="122230" cy="6380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980;p47"/>
            <p:cNvSpPr/>
            <p:nvPr/>
          </p:nvSpPr>
          <p:spPr>
            <a:xfrm>
              <a:off x="2122246" y="3749635"/>
              <a:ext cx="211613" cy="606004"/>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981;p47"/>
            <p:cNvSpPr/>
            <p:nvPr/>
          </p:nvSpPr>
          <p:spPr>
            <a:xfrm>
              <a:off x="2150411" y="3371683"/>
              <a:ext cx="135319" cy="132132"/>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982;p47"/>
            <p:cNvSpPr/>
            <p:nvPr/>
          </p:nvSpPr>
          <p:spPr>
            <a:xfrm>
              <a:off x="2307535" y="3402925"/>
              <a:ext cx="192267" cy="377666"/>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983;p47"/>
            <p:cNvSpPr/>
            <p:nvPr/>
          </p:nvSpPr>
          <p:spPr>
            <a:xfrm>
              <a:off x="2114600" y="3389774"/>
              <a:ext cx="219367" cy="442443"/>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2984;p47"/>
            <p:cNvSpPr/>
            <p:nvPr/>
          </p:nvSpPr>
          <p:spPr>
            <a:xfrm>
              <a:off x="2145213" y="3235029"/>
              <a:ext cx="146094" cy="177613"/>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2985;p47"/>
            <p:cNvSpPr/>
            <p:nvPr/>
          </p:nvSpPr>
          <p:spPr>
            <a:xfrm>
              <a:off x="2131725" y="3219615"/>
              <a:ext cx="154031" cy="152067"/>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986;p47"/>
            <p:cNvSpPr/>
            <p:nvPr/>
          </p:nvSpPr>
          <p:spPr>
            <a:xfrm>
              <a:off x="2103052" y="3477411"/>
              <a:ext cx="196972" cy="338613"/>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987;p47"/>
            <p:cNvSpPr/>
            <p:nvPr/>
          </p:nvSpPr>
          <p:spPr>
            <a:xfrm>
              <a:off x="2312810" y="3580852"/>
              <a:ext cx="228028" cy="306609"/>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988;p47"/>
            <p:cNvSpPr/>
            <p:nvPr/>
          </p:nvSpPr>
          <p:spPr>
            <a:xfrm>
              <a:off x="2273486" y="3773067"/>
              <a:ext cx="115992" cy="56976"/>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989;p47"/>
            <p:cNvSpPr/>
            <p:nvPr/>
          </p:nvSpPr>
          <p:spPr>
            <a:xfrm>
              <a:off x="2440714" y="3737029"/>
              <a:ext cx="71478" cy="5909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990;p47"/>
            <p:cNvSpPr/>
            <p:nvPr/>
          </p:nvSpPr>
          <p:spPr>
            <a:xfrm>
              <a:off x="2285854" y="3390448"/>
              <a:ext cx="70866" cy="103155"/>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991;p47"/>
            <p:cNvSpPr/>
            <p:nvPr/>
          </p:nvSpPr>
          <p:spPr>
            <a:xfrm>
              <a:off x="2088637" y="3460502"/>
              <a:ext cx="85975" cy="128318"/>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992;p47"/>
            <p:cNvSpPr/>
            <p:nvPr/>
          </p:nvSpPr>
          <p:spPr>
            <a:xfrm>
              <a:off x="4813163" y="609565"/>
              <a:ext cx="169617" cy="33321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993;p47"/>
            <p:cNvSpPr/>
            <p:nvPr/>
          </p:nvSpPr>
          <p:spPr>
            <a:xfrm>
              <a:off x="4828467" y="1392196"/>
              <a:ext cx="116692" cy="90410"/>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994;p47"/>
            <p:cNvSpPr/>
            <p:nvPr/>
          </p:nvSpPr>
          <p:spPr>
            <a:xfrm>
              <a:off x="4829505" y="1421916"/>
              <a:ext cx="116196" cy="60608"/>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995;p47"/>
            <p:cNvSpPr/>
            <p:nvPr/>
          </p:nvSpPr>
          <p:spPr>
            <a:xfrm>
              <a:off x="4688430" y="1310886"/>
              <a:ext cx="116665" cy="87067"/>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996;p47"/>
            <p:cNvSpPr/>
            <p:nvPr/>
          </p:nvSpPr>
          <p:spPr>
            <a:xfrm>
              <a:off x="4688726" y="1338477"/>
              <a:ext cx="116135" cy="60608"/>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997;p47"/>
            <p:cNvSpPr/>
            <p:nvPr/>
          </p:nvSpPr>
          <p:spPr>
            <a:xfrm>
              <a:off x="4717732" y="910305"/>
              <a:ext cx="408631" cy="493987"/>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998;p47"/>
            <p:cNvSpPr/>
            <p:nvPr/>
          </p:nvSpPr>
          <p:spPr>
            <a:xfrm>
              <a:off x="4963696" y="579048"/>
              <a:ext cx="128556" cy="125075"/>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999;p47"/>
            <p:cNvSpPr/>
            <p:nvPr/>
          </p:nvSpPr>
          <p:spPr>
            <a:xfrm>
              <a:off x="4918440" y="596574"/>
              <a:ext cx="208599" cy="407146"/>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000;p47"/>
            <p:cNvSpPr/>
            <p:nvPr/>
          </p:nvSpPr>
          <p:spPr>
            <a:xfrm>
              <a:off x="4958560" y="449309"/>
              <a:ext cx="138537" cy="168686"/>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001;p47"/>
            <p:cNvSpPr/>
            <p:nvPr/>
          </p:nvSpPr>
          <p:spPr>
            <a:xfrm>
              <a:off x="4963736" y="434568"/>
              <a:ext cx="146199" cy="144480"/>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002;p47"/>
            <p:cNvSpPr/>
            <p:nvPr/>
          </p:nvSpPr>
          <p:spPr>
            <a:xfrm>
              <a:off x="4896275" y="596956"/>
              <a:ext cx="67341" cy="98012"/>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003;p47"/>
            <p:cNvSpPr/>
            <p:nvPr/>
          </p:nvSpPr>
          <p:spPr>
            <a:xfrm>
              <a:off x="5434686" y="3650290"/>
              <a:ext cx="676058" cy="390429"/>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004;p47"/>
            <p:cNvSpPr/>
            <p:nvPr/>
          </p:nvSpPr>
          <p:spPr>
            <a:xfrm>
              <a:off x="5472633" y="3576375"/>
              <a:ext cx="587572" cy="226763"/>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005;p47"/>
            <p:cNvSpPr/>
            <p:nvPr/>
          </p:nvSpPr>
          <p:spPr>
            <a:xfrm>
              <a:off x="5434724" y="3741253"/>
              <a:ext cx="51339" cy="103346"/>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006;p47"/>
            <p:cNvSpPr/>
            <p:nvPr/>
          </p:nvSpPr>
          <p:spPr>
            <a:xfrm>
              <a:off x="6065565" y="3741825"/>
              <a:ext cx="45148" cy="102774"/>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007;p47"/>
            <p:cNvSpPr/>
            <p:nvPr/>
          </p:nvSpPr>
          <p:spPr>
            <a:xfrm>
              <a:off x="5494446" y="3630573"/>
              <a:ext cx="562737" cy="32480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008;p47"/>
            <p:cNvSpPr/>
            <p:nvPr/>
          </p:nvSpPr>
          <p:spPr>
            <a:xfrm>
              <a:off x="5460441" y="3803737"/>
              <a:ext cx="614737" cy="220544"/>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009;p47"/>
            <p:cNvSpPr/>
            <p:nvPr/>
          </p:nvSpPr>
          <p:spPr>
            <a:xfrm>
              <a:off x="5434724" y="3551706"/>
              <a:ext cx="675989" cy="390489"/>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010;p47"/>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011;p47"/>
            <p:cNvSpPr/>
            <p:nvPr/>
          </p:nvSpPr>
          <p:spPr>
            <a:xfrm>
              <a:off x="5382050" y="3902892"/>
              <a:ext cx="186213" cy="107537"/>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012;p47"/>
            <p:cNvSpPr/>
            <p:nvPr/>
          </p:nvSpPr>
          <p:spPr>
            <a:xfrm>
              <a:off x="5425961" y="3928134"/>
              <a:ext cx="142303" cy="132873"/>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013;p47"/>
            <p:cNvSpPr/>
            <p:nvPr/>
          </p:nvSpPr>
          <p:spPr>
            <a:xfrm>
              <a:off x="5023720" y="3961462"/>
              <a:ext cx="431291" cy="317858"/>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014;p47"/>
            <p:cNvSpPr/>
            <p:nvPr/>
          </p:nvSpPr>
          <p:spPr>
            <a:xfrm rot="-1801764">
              <a:off x="5018434" y="4160307"/>
              <a:ext cx="74228" cy="128473"/>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015;p47"/>
            <p:cNvSpPr/>
            <p:nvPr/>
          </p:nvSpPr>
          <p:spPr>
            <a:xfrm>
              <a:off x="5833536" y="4556308"/>
              <a:ext cx="432244" cy="249555"/>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016;p47"/>
            <p:cNvSpPr/>
            <p:nvPr/>
          </p:nvSpPr>
          <p:spPr>
            <a:xfrm>
              <a:off x="6124048" y="3784878"/>
              <a:ext cx="99113" cy="215741"/>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017;p47"/>
            <p:cNvSpPr/>
            <p:nvPr/>
          </p:nvSpPr>
          <p:spPr>
            <a:xfrm>
              <a:off x="6137955" y="3696137"/>
              <a:ext cx="71246" cy="137090"/>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018;p47"/>
            <p:cNvSpPr/>
            <p:nvPr/>
          </p:nvSpPr>
          <p:spPr>
            <a:xfrm>
              <a:off x="5898535" y="4644969"/>
              <a:ext cx="153698" cy="86203"/>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019;p47"/>
            <p:cNvSpPr/>
            <p:nvPr/>
          </p:nvSpPr>
          <p:spPr>
            <a:xfrm>
              <a:off x="5898544" y="4659654"/>
              <a:ext cx="151113" cy="71804"/>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020;p47"/>
            <p:cNvSpPr/>
            <p:nvPr/>
          </p:nvSpPr>
          <p:spPr>
            <a:xfrm>
              <a:off x="6010930" y="4594540"/>
              <a:ext cx="153698" cy="86245"/>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021;p47"/>
            <p:cNvSpPr/>
            <p:nvPr/>
          </p:nvSpPr>
          <p:spPr>
            <a:xfrm>
              <a:off x="6010940" y="4609266"/>
              <a:ext cx="151113" cy="71804"/>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3022;p47"/>
            <p:cNvSpPr/>
            <p:nvPr/>
          </p:nvSpPr>
          <p:spPr>
            <a:xfrm>
              <a:off x="5939834" y="4034528"/>
              <a:ext cx="224738" cy="6344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023;p47"/>
            <p:cNvSpPr/>
            <p:nvPr/>
          </p:nvSpPr>
          <p:spPr>
            <a:xfrm>
              <a:off x="5972635" y="3514319"/>
              <a:ext cx="163123" cy="261076"/>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3024;p47"/>
            <p:cNvSpPr/>
            <p:nvPr/>
          </p:nvSpPr>
          <p:spPr>
            <a:xfrm>
              <a:off x="5938247" y="3698937"/>
              <a:ext cx="250857" cy="415389"/>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025;p47"/>
            <p:cNvSpPr/>
            <p:nvPr/>
          </p:nvSpPr>
          <p:spPr>
            <a:xfrm>
              <a:off x="5692823" y="3751153"/>
              <a:ext cx="318504" cy="248122"/>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026;p47"/>
            <p:cNvSpPr/>
            <p:nvPr/>
          </p:nvSpPr>
          <p:spPr>
            <a:xfrm>
              <a:off x="5925738" y="3745773"/>
              <a:ext cx="96916" cy="141862"/>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027;p47"/>
            <p:cNvSpPr/>
            <p:nvPr/>
          </p:nvSpPr>
          <p:spPr>
            <a:xfrm>
              <a:off x="5972396" y="3502859"/>
              <a:ext cx="158142" cy="174304"/>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1" name="Google Shape;3028;p47"/>
            <p:cNvGrpSpPr/>
            <p:nvPr/>
          </p:nvGrpSpPr>
          <p:grpSpPr>
            <a:xfrm>
              <a:off x="3871486" y="368362"/>
              <a:ext cx="330894" cy="250785"/>
              <a:chOff x="6621095" y="1452181"/>
              <a:chExt cx="330894" cy="250785"/>
            </a:xfrm>
          </p:grpSpPr>
          <p:sp>
            <p:nvSpPr>
              <p:cNvPr id="168" name="Google Shape;3029;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3030;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3031;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3032;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3033;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 name="Google Shape;3034;p47"/>
            <p:cNvGrpSpPr/>
            <p:nvPr/>
          </p:nvGrpSpPr>
          <p:grpSpPr>
            <a:xfrm>
              <a:off x="4704106" y="852569"/>
              <a:ext cx="330894" cy="250785"/>
              <a:chOff x="6621095" y="1452181"/>
              <a:chExt cx="330894" cy="250785"/>
            </a:xfrm>
          </p:grpSpPr>
          <p:sp>
            <p:nvSpPr>
              <p:cNvPr id="163" name="Google Shape;3035;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3036;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3037;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038;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3039;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 name="Google Shape;3040;p47"/>
            <p:cNvSpPr/>
            <p:nvPr/>
          </p:nvSpPr>
          <p:spPr>
            <a:xfrm>
              <a:off x="5005135" y="663654"/>
              <a:ext cx="157949" cy="441664"/>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041;p47"/>
            <p:cNvSpPr/>
            <p:nvPr/>
          </p:nvSpPr>
          <p:spPr>
            <a:xfrm>
              <a:off x="5078203" y="660182"/>
              <a:ext cx="90963" cy="123358"/>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5" name="Google Shape;3042;p47"/>
            <p:cNvGrpSpPr/>
            <p:nvPr/>
          </p:nvGrpSpPr>
          <p:grpSpPr>
            <a:xfrm flipH="1">
              <a:off x="2446567" y="1414370"/>
              <a:ext cx="298963" cy="226660"/>
              <a:chOff x="6621095" y="1452181"/>
              <a:chExt cx="330894" cy="250785"/>
            </a:xfrm>
          </p:grpSpPr>
          <p:sp>
            <p:nvSpPr>
              <p:cNvPr id="158" name="Google Shape;3043;p4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044;p4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045;p4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046;p4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3047;p4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 name="Google Shape;3048;p47"/>
            <p:cNvSpPr/>
            <p:nvPr/>
          </p:nvSpPr>
          <p:spPr>
            <a:xfrm>
              <a:off x="2329846" y="1241863"/>
              <a:ext cx="143174" cy="402337"/>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049;p47"/>
            <p:cNvSpPr/>
            <p:nvPr/>
          </p:nvSpPr>
          <p:spPr>
            <a:xfrm>
              <a:off x="2323859" y="1237315"/>
              <a:ext cx="82772" cy="112806"/>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82339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8511" y="614309"/>
            <a:ext cx="7380514" cy="1082700"/>
          </a:xfrm>
        </p:spPr>
        <p:txBody>
          <a:bodyPr/>
          <a:lstStyle/>
          <a:p>
            <a:r>
              <a:rPr lang="es-MX" dirty="0"/>
              <a:t>SOLICITUDES DE TRANSPORTE</a:t>
            </a:r>
            <a:endParaRPr lang="es-CO" dirty="0"/>
          </a:p>
        </p:txBody>
      </p:sp>
      <p:sp>
        <p:nvSpPr>
          <p:cNvPr id="3" name="Marcador de texto 2"/>
          <p:cNvSpPr>
            <a:spLocks noGrp="1"/>
          </p:cNvSpPr>
          <p:nvPr>
            <p:ph type="body" idx="1"/>
          </p:nvPr>
        </p:nvSpPr>
        <p:spPr>
          <a:xfrm>
            <a:off x="701039" y="1333899"/>
            <a:ext cx="7071361" cy="2679000"/>
          </a:xfrm>
        </p:spPr>
        <p:txBody>
          <a:bodyPr/>
          <a:lstStyle/>
          <a:p>
            <a:pPr algn="just"/>
            <a:r>
              <a:rPr lang="es-MX" sz="2400" b="1" dirty="0">
                <a:solidFill>
                  <a:schemeClr val="accent2"/>
                </a:solidFill>
                <a:effectLst>
                  <a:outerShdw blurRad="38100" dist="38100" dir="2700000" algn="tl">
                    <a:srgbClr val="000000">
                      <a:alpha val="43137"/>
                    </a:srgbClr>
                  </a:outerShdw>
                </a:effectLst>
              </a:rPr>
              <a:t>Desde el área de SIAU se responden la totalidad de solicitudes de transporte, las cuales en ocasiones incluyen solicitudes de hogar de paso y/o alimentación. Durante el I TRIMESTRE   de 2024 se recibieron 662 solicitudes.  Siendo Natagaima y Coyaima los municipios con mayor cantidad.</a:t>
            </a:r>
          </a:p>
          <a:p>
            <a:endParaRPr lang="es-CO"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18</a:t>
            </a:fld>
            <a:endParaRPr lang="es-CO"/>
          </a:p>
        </p:txBody>
      </p:sp>
      <p:pic>
        <p:nvPicPr>
          <p:cNvPr id="8" name="Picture 4" descr="http://pijaossalud.com.co/logoanima.png"/>
          <p:cNvPicPr>
            <a:picLocks noChangeAspect="1" noChangeArrowheads="1"/>
          </p:cNvPicPr>
          <p:nvPr/>
        </p:nvPicPr>
        <p:blipFill>
          <a:blip r:embed="rId3"/>
          <a:srcRect/>
          <a:stretch>
            <a:fillRect/>
          </a:stretch>
        </p:blipFill>
        <p:spPr bwMode="auto">
          <a:xfrm>
            <a:off x="0" y="3846505"/>
            <a:ext cx="1194189" cy="1123579"/>
          </a:xfrm>
          <a:prstGeom prst="rect">
            <a:avLst/>
          </a:prstGeom>
          <a:noFill/>
          <a:ln w="9525">
            <a:noFill/>
            <a:miter lim="800000"/>
            <a:headEnd/>
            <a:tailEnd/>
          </a:ln>
        </p:spPr>
      </p:pic>
    </p:spTree>
    <p:extLst>
      <p:ext uri="{BB962C8B-B14F-4D97-AF65-F5344CB8AC3E}">
        <p14:creationId xmlns:p14="http://schemas.microsoft.com/office/powerpoint/2010/main" val="214021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05600"/>
            <a:ext cx="7737566" cy="1082700"/>
          </a:xfrm>
        </p:spPr>
        <p:txBody>
          <a:bodyPr/>
          <a:lstStyle/>
          <a:p>
            <a:pPr algn="ctr"/>
            <a:r>
              <a:rPr lang="es-MX" sz="4000" b="1" dirty="0">
                <a:effectLst>
                  <a:outerShdw blurRad="38100" dist="38100" dir="2700000" algn="tl">
                    <a:srgbClr val="000000">
                      <a:alpha val="43137"/>
                    </a:srgbClr>
                  </a:outerShdw>
                </a:effectLst>
              </a:rPr>
              <a:t>CARTA DESEMPEÑO, DERECHOS Y DEBERES</a:t>
            </a:r>
            <a:endParaRPr lang="es-CO" sz="4000" dirty="0"/>
          </a:p>
        </p:txBody>
      </p:sp>
      <p:sp>
        <p:nvSpPr>
          <p:cNvPr id="3" name="Marcador de texto 2"/>
          <p:cNvSpPr>
            <a:spLocks noGrp="1"/>
          </p:cNvSpPr>
          <p:nvPr>
            <p:ph type="body" idx="1"/>
          </p:nvPr>
        </p:nvSpPr>
        <p:spPr>
          <a:xfrm>
            <a:off x="1288868" y="1823025"/>
            <a:ext cx="7293429" cy="2679000"/>
          </a:xfrm>
        </p:spPr>
        <p:txBody>
          <a:bodyPr/>
          <a:lstStyle/>
          <a:p>
            <a:pPr marL="285750" indent="-285750" algn="ctr">
              <a:buFont typeface="Arial" panose="020B0604020202020204" pitchFamily="34" charset="0"/>
              <a:buChar char="•"/>
            </a:pPr>
            <a:r>
              <a:rPr lang="es-MX" sz="2400" b="1" dirty="0">
                <a:solidFill>
                  <a:schemeClr val="accent2"/>
                </a:solidFill>
              </a:rPr>
              <a:t>Durante el I TRIMESTRE  de 2024 se realizó la socialización personalizada a 880 usuarios de la Carta de Desempeño, Derechos y Deberes por parte de los promotores en las oficinas de la EPSI. </a:t>
            </a:r>
          </a:p>
          <a:p>
            <a:pPr marL="285750" indent="-285750" algn="ctr">
              <a:buFont typeface="Arial" panose="020B0604020202020204" pitchFamily="34" charset="0"/>
              <a:buChar char="•"/>
            </a:pPr>
            <a:r>
              <a:rPr lang="es-MX" sz="2400" b="1" dirty="0">
                <a:solidFill>
                  <a:schemeClr val="accent2"/>
                </a:solidFill>
              </a:rPr>
              <a:t>De igual manera, se realiza la entrega a los usuarios afiliados nuevos quienes hicieron proceso de afiliación. </a:t>
            </a:r>
          </a:p>
          <a:p>
            <a:endParaRPr lang="es-CO"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19</a:t>
            </a:fld>
            <a:endParaRPr lang="es-CO"/>
          </a:p>
        </p:txBody>
      </p:sp>
      <p:pic>
        <p:nvPicPr>
          <p:cNvPr id="8" name="Picture 4" descr="http://pijaossalud.com.co/logoanima.png"/>
          <p:cNvPicPr>
            <a:picLocks noChangeAspect="1" noChangeArrowheads="1"/>
          </p:cNvPicPr>
          <p:nvPr/>
        </p:nvPicPr>
        <p:blipFill>
          <a:blip r:embed="rId2"/>
          <a:srcRect/>
          <a:stretch>
            <a:fillRect/>
          </a:stretch>
        </p:blipFill>
        <p:spPr bwMode="auto">
          <a:xfrm>
            <a:off x="0" y="3846505"/>
            <a:ext cx="1194189" cy="1123579"/>
          </a:xfrm>
          <a:prstGeom prst="rect">
            <a:avLst/>
          </a:prstGeom>
          <a:noFill/>
          <a:ln w="9525">
            <a:noFill/>
            <a:miter lim="800000"/>
            <a:headEnd/>
            <a:tailEnd/>
          </a:ln>
        </p:spPr>
      </p:pic>
    </p:spTree>
    <p:extLst>
      <p:ext uri="{BB962C8B-B14F-4D97-AF65-F5344CB8AC3E}">
        <p14:creationId xmlns:p14="http://schemas.microsoft.com/office/powerpoint/2010/main" val="80953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1" name="Google Shape;381;p14"/>
          <p:cNvSpPr txBox="1">
            <a:spLocks noGrp="1"/>
          </p:cNvSpPr>
          <p:nvPr>
            <p:ph type="sldNum" sz="quarter"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379" name="Google Shape;379;p14"/>
          <p:cNvSpPr txBox="1">
            <a:spLocks noGrp="1"/>
          </p:cNvSpPr>
          <p:nvPr>
            <p:ph type="ctrTitle" idx="4294967295"/>
          </p:nvPr>
        </p:nvSpPr>
        <p:spPr>
          <a:xfrm>
            <a:off x="1558925" y="700088"/>
            <a:ext cx="7585075" cy="833437"/>
          </a:xfrm>
          <a:prstGeom prst="rect">
            <a:avLst/>
          </a:prstGeom>
        </p:spPr>
        <p:txBody>
          <a:bodyPr spcFirstLastPara="1" wrap="square" lIns="0" tIns="0" rIns="0" bIns="0" anchor="t" anchorCtr="0">
            <a:noAutofit/>
          </a:bodyPr>
          <a:lstStyle/>
          <a:p>
            <a:pPr lvl="0"/>
            <a:r>
              <a:rPr lang="en" sz="4400" b="1" dirty="0">
                <a:solidFill>
                  <a:schemeClr val="accent1"/>
                </a:solidFill>
              </a:rPr>
              <a:t>SATISFACCION USUARIOS </a:t>
            </a:r>
            <a:endParaRPr sz="4400" dirty="0">
              <a:solidFill>
                <a:schemeClr val="accent1"/>
              </a:solidFill>
            </a:endParaRPr>
          </a:p>
        </p:txBody>
      </p:sp>
      <p:sp>
        <p:nvSpPr>
          <p:cNvPr id="380" name="Google Shape;380;p14"/>
          <p:cNvSpPr txBox="1">
            <a:spLocks noGrp="1"/>
          </p:cNvSpPr>
          <p:nvPr>
            <p:ph type="subTitle" idx="4294967295"/>
          </p:nvPr>
        </p:nvSpPr>
        <p:spPr>
          <a:xfrm>
            <a:off x="700250" y="1791364"/>
            <a:ext cx="4981575" cy="1919287"/>
          </a:xfrm>
          <a:prstGeom prst="rect">
            <a:avLst/>
          </a:prstGeom>
        </p:spPr>
        <p:txBody>
          <a:bodyPr spcFirstLastPara="1" wrap="square" lIns="0" tIns="0" rIns="0" bIns="0" anchor="t" anchorCtr="0">
            <a:noAutofit/>
          </a:bodyPr>
          <a:lstStyle/>
          <a:p>
            <a:pPr algn="just"/>
            <a:r>
              <a:rPr lang="es-MX" sz="1800" b="1" dirty="0">
                <a:solidFill>
                  <a:schemeClr val="accent2">
                    <a:lumMod val="75000"/>
                  </a:schemeClr>
                </a:solidFill>
              </a:rPr>
              <a:t>Mes a mes el equipo de promotores realiza al 2% de la población, encuestas de satisfacción en cada municipio donde tiene cobertura la EPS - I y mediante un formato definido evalúan varios ítems. El porcentaje de satisfacción global correspondiente al I TRIMESTRE   de 2024 fue del</a:t>
            </a:r>
            <a:r>
              <a:rPr lang="es-MX" sz="1800" b="1" dirty="0">
                <a:solidFill>
                  <a:schemeClr val="accent2">
                    <a:lumMod val="75000"/>
                  </a:schemeClr>
                </a:solidFill>
                <a:highlight>
                  <a:srgbClr val="FFFF00"/>
                </a:highlight>
              </a:rPr>
              <a:t> 98,88%.</a:t>
            </a:r>
            <a:endParaRPr lang="en-US" sz="1800" b="1" dirty="0">
              <a:solidFill>
                <a:schemeClr val="accent2">
                  <a:lumMod val="75000"/>
                </a:schemeClr>
              </a:solidFill>
              <a:highlight>
                <a:srgbClr val="FFFF00"/>
              </a:highlight>
            </a:endParaRPr>
          </a:p>
        </p:txBody>
      </p:sp>
      <p:pic>
        <p:nvPicPr>
          <p:cNvPr id="24" name="Picture 4" descr="http://pijaossalud.com.co/logoanima.png"/>
          <p:cNvPicPr>
            <a:picLocks noChangeAspect="1" noChangeArrowheads="1"/>
          </p:cNvPicPr>
          <p:nvPr/>
        </p:nvPicPr>
        <p:blipFill>
          <a:blip r:embed="rId3"/>
          <a:srcRect/>
          <a:stretch>
            <a:fillRect/>
          </a:stretch>
        </p:blipFill>
        <p:spPr bwMode="auto">
          <a:xfrm>
            <a:off x="5787705" y="1862979"/>
            <a:ext cx="2169331" cy="2041062"/>
          </a:xfrm>
          <a:prstGeom prst="rect">
            <a:avLst/>
          </a:prstGeom>
          <a:noFill/>
          <a:ln w="9525">
            <a:noFill/>
            <a:miter lim="800000"/>
            <a:headEnd/>
            <a:tailEnd/>
          </a:ln>
        </p:spPr>
      </p:pic>
      <p:grpSp>
        <p:nvGrpSpPr>
          <p:cNvPr id="383" name="Google Shape;383;p14"/>
          <p:cNvGrpSpPr/>
          <p:nvPr/>
        </p:nvGrpSpPr>
        <p:grpSpPr>
          <a:xfrm>
            <a:off x="7763029" y="1963075"/>
            <a:ext cx="885996" cy="2673675"/>
            <a:chOff x="5678143" y="1151382"/>
            <a:chExt cx="345795" cy="1043508"/>
          </a:xfrm>
        </p:grpSpPr>
        <p:sp>
          <p:nvSpPr>
            <p:cNvPr id="384" name="Google Shape;384;p14"/>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4"/>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4"/>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4"/>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4"/>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4"/>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4"/>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4"/>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4"/>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4"/>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4"/>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4"/>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4"/>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4"/>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4"/>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gradFill>
              <a:gsLst>
                <a:gs pos="0">
                  <a:schemeClr val="accent1"/>
                </a:gs>
                <a:gs pos="50000">
                  <a:schemeClr val="accent1"/>
                </a:gs>
                <a:gs pos="100000">
                  <a:schemeClr val="accent2"/>
                </a:gs>
              </a:gsLst>
              <a:lin ang="1619866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4"/>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4"/>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727" y="559481"/>
            <a:ext cx="8090262" cy="1082700"/>
          </a:xfrm>
        </p:spPr>
        <p:txBody>
          <a:bodyPr/>
          <a:lstStyle/>
          <a:p>
            <a:pPr algn="ctr"/>
            <a:r>
              <a:rPr lang="es-MX" b="1" dirty="0">
                <a:effectLst>
                  <a:outerShdw blurRad="38100" dist="38100" dir="2700000" algn="tl">
                    <a:srgbClr val="000000">
                      <a:alpha val="43137"/>
                    </a:srgbClr>
                  </a:outerShdw>
                </a:effectLst>
              </a:rPr>
              <a:t>CAPACITACION FUNCIONARIOS</a:t>
            </a:r>
            <a:endParaRPr lang="es-CO" dirty="0"/>
          </a:p>
        </p:txBody>
      </p:sp>
      <p:sp>
        <p:nvSpPr>
          <p:cNvPr id="3" name="Marcador de texto 2"/>
          <p:cNvSpPr>
            <a:spLocks noGrp="1"/>
          </p:cNvSpPr>
          <p:nvPr>
            <p:ph type="body" idx="1"/>
          </p:nvPr>
        </p:nvSpPr>
        <p:spPr>
          <a:xfrm>
            <a:off x="522514" y="1551613"/>
            <a:ext cx="7114905" cy="2679000"/>
          </a:xfrm>
        </p:spPr>
        <p:txBody>
          <a:bodyPr/>
          <a:lstStyle/>
          <a:p>
            <a:pPr algn="ctr"/>
            <a:r>
              <a:rPr lang="es-MX" sz="2000" b="1" dirty="0">
                <a:solidFill>
                  <a:schemeClr val="accent2"/>
                </a:solidFill>
              </a:rPr>
              <a:t>Durante el I TRIMESTRE   de 2024 se realizó capacitación a los funcionarios de las oficinas de atención al usuario de la EPSI en los departamentos  de Tolima, Risaralda y Meta sobre Carta de Desempeño, Derechos y Deberes, Encuestas de Satisfacción, Capacitación y Asociación de Usuarios, Buzón de Sugerencias, PQRS, atención al usuario, política de participación social en salud, trato digno y humanización de los servicios en salud.</a:t>
            </a:r>
          </a:p>
          <a:p>
            <a:endParaRPr lang="es-CO"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20</a:t>
            </a:fld>
            <a:endParaRPr lang="es-CO"/>
          </a:p>
        </p:txBody>
      </p:sp>
      <p:grpSp>
        <p:nvGrpSpPr>
          <p:cNvPr id="7" name="Google Shape;2044;p33"/>
          <p:cNvGrpSpPr/>
          <p:nvPr/>
        </p:nvGrpSpPr>
        <p:grpSpPr>
          <a:xfrm>
            <a:off x="7300971" y="2634313"/>
            <a:ext cx="1503395" cy="2366787"/>
            <a:chOff x="6492887" y="4126007"/>
            <a:chExt cx="271993" cy="422295"/>
          </a:xfrm>
        </p:grpSpPr>
        <p:sp>
          <p:nvSpPr>
            <p:cNvPr id="8" name="Google Shape;2045;p33"/>
            <p:cNvSpPr/>
            <p:nvPr/>
          </p:nvSpPr>
          <p:spPr>
            <a:xfrm rot="10800000">
              <a:off x="6492887" y="4392220"/>
              <a:ext cx="271993" cy="156082"/>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046;p33"/>
            <p:cNvSpPr/>
            <p:nvPr/>
          </p:nvSpPr>
          <p:spPr>
            <a:xfrm flipH="1">
              <a:off x="6563431" y="4299082"/>
              <a:ext cx="180447" cy="104443"/>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047;p33"/>
            <p:cNvSpPr/>
            <p:nvPr/>
          </p:nvSpPr>
          <p:spPr>
            <a:xfrm flipH="1">
              <a:off x="6653655" y="4351284"/>
              <a:ext cx="90223" cy="156685"/>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48;p33"/>
            <p:cNvSpPr/>
            <p:nvPr/>
          </p:nvSpPr>
          <p:spPr>
            <a:xfrm flipH="1">
              <a:off x="6563431" y="4351284"/>
              <a:ext cx="90223" cy="156685"/>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049;p33"/>
            <p:cNvSpPr/>
            <p:nvPr/>
          </p:nvSpPr>
          <p:spPr>
            <a:xfrm>
              <a:off x="6631565" y="4127172"/>
              <a:ext cx="91680" cy="134039"/>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050;p33"/>
            <p:cNvSpPr/>
            <p:nvPr/>
          </p:nvSpPr>
          <p:spPr>
            <a:xfrm>
              <a:off x="6638516" y="4126007"/>
              <a:ext cx="43914" cy="5411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051;p33"/>
            <p:cNvSpPr/>
            <p:nvPr/>
          </p:nvSpPr>
          <p:spPr>
            <a:xfrm>
              <a:off x="6647100" y="4184749"/>
              <a:ext cx="54168" cy="6062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052;p33"/>
            <p:cNvSpPr/>
            <p:nvPr/>
          </p:nvSpPr>
          <p:spPr>
            <a:xfrm>
              <a:off x="6554604" y="4208935"/>
              <a:ext cx="102224" cy="145520"/>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053;p33"/>
            <p:cNvSpPr/>
            <p:nvPr/>
          </p:nvSpPr>
          <p:spPr>
            <a:xfrm>
              <a:off x="6631332" y="4204595"/>
              <a:ext cx="78964" cy="10415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054;p33"/>
            <p:cNvSpPr/>
            <p:nvPr/>
          </p:nvSpPr>
          <p:spPr>
            <a:xfrm>
              <a:off x="6645396" y="4130153"/>
              <a:ext cx="58090" cy="71561"/>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055;p33"/>
            <p:cNvSpPr/>
            <p:nvPr/>
          </p:nvSpPr>
          <p:spPr>
            <a:xfrm>
              <a:off x="6647754" y="4129873"/>
              <a:ext cx="58319" cy="5488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056;p33"/>
            <p:cNvSpPr/>
            <p:nvPr/>
          </p:nvSpPr>
          <p:spPr>
            <a:xfrm>
              <a:off x="6577749" y="4490229"/>
              <a:ext cx="45861" cy="34982"/>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57;p33"/>
            <p:cNvSpPr/>
            <p:nvPr/>
          </p:nvSpPr>
          <p:spPr>
            <a:xfrm>
              <a:off x="6577951" y="4501389"/>
              <a:ext cx="45653" cy="2383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058;p33"/>
            <p:cNvSpPr/>
            <p:nvPr/>
          </p:nvSpPr>
          <p:spPr>
            <a:xfrm>
              <a:off x="6554804" y="4475155"/>
              <a:ext cx="41980" cy="32521"/>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059;p33"/>
            <p:cNvSpPr/>
            <p:nvPr/>
          </p:nvSpPr>
          <p:spPr>
            <a:xfrm>
              <a:off x="6554997" y="4485886"/>
              <a:ext cx="41814" cy="21828"/>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060;p33"/>
            <p:cNvSpPr/>
            <p:nvPr/>
          </p:nvSpPr>
          <p:spPr>
            <a:xfrm>
              <a:off x="6570371" y="4307401"/>
              <a:ext cx="99964" cy="172414"/>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061;p33"/>
            <p:cNvSpPr/>
            <p:nvPr/>
          </p:nvSpPr>
          <p:spPr>
            <a:xfrm>
              <a:off x="6597627" y="4307742"/>
              <a:ext cx="99521" cy="186686"/>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062;p33"/>
            <p:cNvSpPr/>
            <p:nvPr/>
          </p:nvSpPr>
          <p:spPr>
            <a:xfrm>
              <a:off x="6560564" y="4295988"/>
              <a:ext cx="148825" cy="136991"/>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063;p33"/>
            <p:cNvSpPr/>
            <p:nvPr/>
          </p:nvSpPr>
          <p:spPr>
            <a:xfrm>
              <a:off x="6680201" y="4215053"/>
              <a:ext cx="51721" cy="181324"/>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064;p33"/>
            <p:cNvSpPr/>
            <p:nvPr/>
          </p:nvSpPr>
          <p:spPr>
            <a:xfrm>
              <a:off x="6690335" y="4212768"/>
              <a:ext cx="31273" cy="3977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065;p33"/>
            <p:cNvSpPr/>
            <p:nvPr/>
          </p:nvSpPr>
          <p:spPr>
            <a:xfrm>
              <a:off x="6629015" y="4204538"/>
              <a:ext cx="26751" cy="28086"/>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 name="Google Shape;2066;p33"/>
            <p:cNvGrpSpPr/>
            <p:nvPr/>
          </p:nvGrpSpPr>
          <p:grpSpPr>
            <a:xfrm>
              <a:off x="6551528" y="4270928"/>
              <a:ext cx="147953" cy="112133"/>
              <a:chOff x="6621095" y="1452181"/>
              <a:chExt cx="330894" cy="250785"/>
            </a:xfrm>
          </p:grpSpPr>
          <p:sp>
            <p:nvSpPr>
              <p:cNvPr id="30" name="Google Shape;2067;p33"/>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068;p33"/>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069;p33"/>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070;p33"/>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071;p33"/>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35" name="Picture 4" descr="http://pijaossalud.com.co/logoanima.png"/>
          <p:cNvPicPr>
            <a:picLocks noChangeAspect="1" noChangeArrowheads="1"/>
          </p:cNvPicPr>
          <p:nvPr/>
        </p:nvPicPr>
        <p:blipFill>
          <a:blip r:embed="rId2"/>
          <a:srcRect/>
          <a:stretch>
            <a:fillRect/>
          </a:stretch>
        </p:blipFill>
        <p:spPr bwMode="auto">
          <a:xfrm>
            <a:off x="0" y="3846505"/>
            <a:ext cx="1194189" cy="1123579"/>
          </a:xfrm>
          <a:prstGeom prst="rect">
            <a:avLst/>
          </a:prstGeom>
          <a:noFill/>
          <a:ln w="9525">
            <a:noFill/>
            <a:miter lim="800000"/>
            <a:headEnd/>
            <a:tailEnd/>
          </a:ln>
        </p:spPr>
      </p:pic>
    </p:spTree>
    <p:extLst>
      <p:ext uri="{BB962C8B-B14F-4D97-AF65-F5344CB8AC3E}">
        <p14:creationId xmlns:p14="http://schemas.microsoft.com/office/powerpoint/2010/main" val="62069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3827" y="568530"/>
            <a:ext cx="5640900" cy="1082700"/>
          </a:xfrm>
        </p:spPr>
        <p:txBody>
          <a:bodyPr/>
          <a:lstStyle/>
          <a:p>
            <a:r>
              <a:rPr lang="es-MX" dirty="0"/>
              <a:t>INDICADORES 0256</a:t>
            </a:r>
            <a:endParaRPr lang="es-CO"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21</a:t>
            </a:fld>
            <a:endParaRPr lang="es-CO"/>
          </a:p>
        </p:txBody>
      </p:sp>
      <p:pic>
        <p:nvPicPr>
          <p:cNvPr id="8" name="Picture 4" descr="http://pijaossalud.com.co/logoanima.png"/>
          <p:cNvPicPr>
            <a:picLocks noChangeAspect="1" noChangeArrowheads="1"/>
          </p:cNvPicPr>
          <p:nvPr/>
        </p:nvPicPr>
        <p:blipFill>
          <a:blip r:embed="rId2"/>
          <a:srcRect/>
          <a:stretch>
            <a:fillRect/>
          </a:stretch>
        </p:blipFill>
        <p:spPr bwMode="auto">
          <a:xfrm>
            <a:off x="160558" y="4019921"/>
            <a:ext cx="1194189" cy="1123579"/>
          </a:xfrm>
          <a:prstGeom prst="rect">
            <a:avLst/>
          </a:prstGeom>
          <a:noFill/>
          <a:ln w="9525">
            <a:noFill/>
            <a:miter lim="800000"/>
            <a:headEnd/>
            <a:tailEnd/>
          </a:ln>
        </p:spPr>
      </p:pic>
      <p:pic>
        <p:nvPicPr>
          <p:cNvPr id="9" name="Imagen 8">
            <a:extLst>
              <a:ext uri="{FF2B5EF4-FFF2-40B4-BE49-F238E27FC236}">
                <a16:creationId xmlns:a16="http://schemas.microsoft.com/office/drawing/2014/main" id="{D6355853-E152-8A27-8757-AFCDDEFA9EBE}"/>
              </a:ext>
            </a:extLst>
          </p:cNvPr>
          <p:cNvPicPr>
            <a:picLocks noChangeAspect="1"/>
          </p:cNvPicPr>
          <p:nvPr/>
        </p:nvPicPr>
        <p:blipFill>
          <a:blip r:embed="rId3"/>
          <a:stretch>
            <a:fillRect/>
          </a:stretch>
        </p:blipFill>
        <p:spPr>
          <a:xfrm>
            <a:off x="1600199" y="1181577"/>
            <a:ext cx="6092471" cy="3522307"/>
          </a:xfrm>
          <a:prstGeom prst="rect">
            <a:avLst/>
          </a:prstGeom>
        </p:spPr>
      </p:pic>
    </p:spTree>
    <p:extLst>
      <p:ext uri="{BB962C8B-B14F-4D97-AF65-F5344CB8AC3E}">
        <p14:creationId xmlns:p14="http://schemas.microsoft.com/office/powerpoint/2010/main" val="2758866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22</a:t>
            </a:fld>
            <a:endParaRPr lang="es-CO"/>
          </a:p>
        </p:txBody>
      </p:sp>
      <p:pic>
        <p:nvPicPr>
          <p:cNvPr id="8" name="Picture 4" descr="http://pijaossalud.com.co/logoanima.png"/>
          <p:cNvPicPr>
            <a:picLocks noChangeAspect="1" noChangeArrowheads="1"/>
          </p:cNvPicPr>
          <p:nvPr/>
        </p:nvPicPr>
        <p:blipFill>
          <a:blip r:embed="rId2"/>
          <a:srcRect/>
          <a:stretch>
            <a:fillRect/>
          </a:stretch>
        </p:blipFill>
        <p:spPr bwMode="auto">
          <a:xfrm>
            <a:off x="0" y="3846505"/>
            <a:ext cx="1194189" cy="1123579"/>
          </a:xfrm>
          <a:prstGeom prst="rect">
            <a:avLst/>
          </a:prstGeom>
          <a:noFill/>
          <a:ln w="9525">
            <a:noFill/>
            <a:miter lim="800000"/>
            <a:headEnd/>
            <a:tailEnd/>
          </a:ln>
        </p:spPr>
      </p:pic>
      <p:pic>
        <p:nvPicPr>
          <p:cNvPr id="4" name="Imagen 3">
            <a:extLst>
              <a:ext uri="{FF2B5EF4-FFF2-40B4-BE49-F238E27FC236}">
                <a16:creationId xmlns:a16="http://schemas.microsoft.com/office/drawing/2014/main" id="{42D1792B-C4AE-2BD7-DD2F-24F4A981F1CC}"/>
              </a:ext>
            </a:extLst>
          </p:cNvPr>
          <p:cNvPicPr>
            <a:picLocks noChangeAspect="1"/>
          </p:cNvPicPr>
          <p:nvPr/>
        </p:nvPicPr>
        <p:blipFill>
          <a:blip r:embed="rId3"/>
          <a:stretch>
            <a:fillRect/>
          </a:stretch>
        </p:blipFill>
        <p:spPr>
          <a:xfrm>
            <a:off x="712177" y="666774"/>
            <a:ext cx="8184335" cy="3289096"/>
          </a:xfrm>
          <a:prstGeom prst="rect">
            <a:avLst/>
          </a:prstGeom>
        </p:spPr>
      </p:pic>
    </p:spTree>
    <p:extLst>
      <p:ext uri="{BB962C8B-B14F-4D97-AF65-F5344CB8AC3E}">
        <p14:creationId xmlns:p14="http://schemas.microsoft.com/office/powerpoint/2010/main" val="2258831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23</a:t>
            </a:fld>
            <a:endParaRPr lang="es-CO"/>
          </a:p>
        </p:txBody>
      </p:sp>
      <p:pic>
        <p:nvPicPr>
          <p:cNvPr id="8" name="Picture 4" descr="http://pijaossalud.com.co/logoanima.png"/>
          <p:cNvPicPr>
            <a:picLocks noChangeAspect="1" noChangeArrowheads="1"/>
          </p:cNvPicPr>
          <p:nvPr/>
        </p:nvPicPr>
        <p:blipFill>
          <a:blip r:embed="rId2"/>
          <a:srcRect/>
          <a:stretch>
            <a:fillRect/>
          </a:stretch>
        </p:blipFill>
        <p:spPr bwMode="auto">
          <a:xfrm>
            <a:off x="0" y="3846505"/>
            <a:ext cx="1194189" cy="1123579"/>
          </a:xfrm>
          <a:prstGeom prst="rect">
            <a:avLst/>
          </a:prstGeom>
          <a:noFill/>
          <a:ln w="9525">
            <a:noFill/>
            <a:miter lim="800000"/>
            <a:headEnd/>
            <a:tailEnd/>
          </a:ln>
        </p:spPr>
      </p:pic>
      <p:pic>
        <p:nvPicPr>
          <p:cNvPr id="4" name="Imagen 3">
            <a:extLst>
              <a:ext uri="{FF2B5EF4-FFF2-40B4-BE49-F238E27FC236}">
                <a16:creationId xmlns:a16="http://schemas.microsoft.com/office/drawing/2014/main" id="{AC0C1A63-D512-1896-7EA0-82A6E5CDCE99}"/>
              </a:ext>
            </a:extLst>
          </p:cNvPr>
          <p:cNvPicPr>
            <a:picLocks noChangeAspect="1"/>
          </p:cNvPicPr>
          <p:nvPr/>
        </p:nvPicPr>
        <p:blipFill>
          <a:blip r:embed="rId3"/>
          <a:stretch>
            <a:fillRect/>
          </a:stretch>
        </p:blipFill>
        <p:spPr>
          <a:xfrm>
            <a:off x="756138" y="552771"/>
            <a:ext cx="8121337" cy="3293734"/>
          </a:xfrm>
          <a:prstGeom prst="rect">
            <a:avLst/>
          </a:prstGeom>
        </p:spPr>
      </p:pic>
    </p:spTree>
    <p:extLst>
      <p:ext uri="{BB962C8B-B14F-4D97-AF65-F5344CB8AC3E}">
        <p14:creationId xmlns:p14="http://schemas.microsoft.com/office/powerpoint/2010/main" val="1326938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p34"/>
          <p:cNvSpPr txBox="1">
            <a:spLocks noGrp="1"/>
          </p:cNvSpPr>
          <p:nvPr>
            <p:ph type="sldNum" sz="quarter"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24</a:t>
            </a:fld>
            <a:endParaRPr/>
          </a:p>
        </p:txBody>
      </p:sp>
      <p:sp>
        <p:nvSpPr>
          <p:cNvPr id="2223" name="Google Shape;2223;p34"/>
          <p:cNvSpPr txBox="1">
            <a:spLocks noGrp="1"/>
          </p:cNvSpPr>
          <p:nvPr>
            <p:ph type="ctrTitle" idx="4294967295"/>
          </p:nvPr>
        </p:nvSpPr>
        <p:spPr>
          <a:xfrm>
            <a:off x="1740499" y="1187451"/>
            <a:ext cx="4343400" cy="83343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dirty="0"/>
              <a:t>GRACIAS</a:t>
            </a:r>
            <a:endParaRPr sz="7200" dirty="0"/>
          </a:p>
        </p:txBody>
      </p:sp>
      <p:grpSp>
        <p:nvGrpSpPr>
          <p:cNvPr id="2077" name="Google Shape;2077;p34"/>
          <p:cNvGrpSpPr/>
          <p:nvPr/>
        </p:nvGrpSpPr>
        <p:grpSpPr>
          <a:xfrm>
            <a:off x="5410301" y="719490"/>
            <a:ext cx="3356124" cy="3829046"/>
            <a:chOff x="2602525" y="317054"/>
            <a:chExt cx="4174283" cy="4762495"/>
          </a:xfrm>
        </p:grpSpPr>
        <p:sp>
          <p:nvSpPr>
            <p:cNvPr id="2078" name="Google Shape;2078;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6" name="Google Shape;2126;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5" name="Google Shape;2135;p34"/>
            <p:cNvGrpSpPr/>
            <p:nvPr/>
          </p:nvGrpSpPr>
          <p:grpSpPr>
            <a:xfrm>
              <a:off x="2941619" y="3895613"/>
              <a:ext cx="483621" cy="510995"/>
              <a:chOff x="4345944" y="4626313"/>
              <a:chExt cx="483621" cy="510995"/>
            </a:xfrm>
          </p:grpSpPr>
          <p:grpSp>
            <p:nvGrpSpPr>
              <p:cNvPr id="2136" name="Google Shape;2136;p34"/>
              <p:cNvGrpSpPr/>
              <p:nvPr/>
            </p:nvGrpSpPr>
            <p:grpSpPr>
              <a:xfrm>
                <a:off x="4345944" y="4852987"/>
                <a:ext cx="474200" cy="284321"/>
                <a:chOff x="4345944" y="4852987"/>
                <a:chExt cx="474200" cy="284321"/>
              </a:xfrm>
            </p:grpSpPr>
            <p:sp>
              <p:nvSpPr>
                <p:cNvPr id="2137" name="Google Shape;2137;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40" name="Google Shape;2140;p34"/>
                <p:cNvGrpSpPr/>
                <p:nvPr/>
              </p:nvGrpSpPr>
              <p:grpSpPr>
                <a:xfrm>
                  <a:off x="4457040" y="4985575"/>
                  <a:ext cx="133724" cy="77247"/>
                  <a:chOff x="4457040" y="4985575"/>
                  <a:chExt cx="133724" cy="77247"/>
                </a:xfrm>
              </p:grpSpPr>
              <p:sp>
                <p:nvSpPr>
                  <p:cNvPr id="2141" name="Google Shape;2141;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43" name="Google Shape;2143;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7" name="Google Shape;2207;p34"/>
              <p:cNvGrpSpPr/>
              <p:nvPr/>
            </p:nvGrpSpPr>
            <p:grpSpPr>
              <a:xfrm>
                <a:off x="4543079" y="4626313"/>
                <a:ext cx="286486" cy="386884"/>
                <a:chOff x="4543079" y="4626313"/>
                <a:chExt cx="286486" cy="386884"/>
              </a:xfrm>
            </p:grpSpPr>
            <p:grpSp>
              <p:nvGrpSpPr>
                <p:cNvPr id="2208" name="Google Shape;2208;p34"/>
                <p:cNvGrpSpPr/>
                <p:nvPr/>
              </p:nvGrpSpPr>
              <p:grpSpPr>
                <a:xfrm>
                  <a:off x="4543079" y="4626313"/>
                  <a:ext cx="286486" cy="386884"/>
                  <a:chOff x="4543079" y="4626313"/>
                  <a:chExt cx="286486" cy="386884"/>
                </a:xfrm>
              </p:grpSpPr>
              <p:sp>
                <p:nvSpPr>
                  <p:cNvPr id="2209" name="Google Shape;2209;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1" name="Google Shape;2211;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14" name="Google Shape;2214;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17" name="Google Shape;2217;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1" name="Google Shape;2221;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2" name="Google Shape;2222;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50" name="Picture 4" descr="http://pijaossalud.com.co/logoanima.png"/>
          <p:cNvPicPr>
            <a:picLocks noChangeAspect="1" noChangeArrowheads="1"/>
          </p:cNvPicPr>
          <p:nvPr/>
        </p:nvPicPr>
        <p:blipFill>
          <a:blip r:embed="rId3"/>
          <a:srcRect/>
          <a:stretch>
            <a:fillRect/>
          </a:stretch>
        </p:blipFill>
        <p:spPr bwMode="auto">
          <a:xfrm>
            <a:off x="2028658" y="2138706"/>
            <a:ext cx="2755557" cy="259262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515931" y="327974"/>
            <a:ext cx="5640900" cy="1082700"/>
          </a:xfrm>
          <a:prstGeom prst="rect">
            <a:avLst/>
          </a:prstGeom>
        </p:spPr>
        <p:txBody>
          <a:bodyPr spcFirstLastPara="1" wrap="square" lIns="0" tIns="0" rIns="0" bIns="0" anchor="t" anchorCtr="0">
            <a:noAutofit/>
          </a:bodyPr>
          <a:lstStyle/>
          <a:p>
            <a:pPr lvl="0" algn="ctr"/>
            <a:r>
              <a:rPr lang="es-MX" sz="3600" b="1" dirty="0">
                <a:effectLst>
                  <a:outerShdw blurRad="38100" dist="38100" dir="2700000" algn="tl">
                    <a:srgbClr val="000000">
                      <a:alpha val="43137"/>
                    </a:srgbClr>
                  </a:outerShdw>
                </a:effectLst>
              </a:rPr>
              <a:t>SATISFACCION GLOBAL POR COMPONENTE</a:t>
            </a:r>
            <a:endParaRPr sz="3600" b="1" dirty="0"/>
          </a:p>
        </p:txBody>
      </p:sp>
      <p:sp>
        <p:nvSpPr>
          <p:cNvPr id="347" name="Google Shape;347;p13"/>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348" name="Google Shape;348;p13"/>
          <p:cNvGrpSpPr/>
          <p:nvPr/>
        </p:nvGrpSpPr>
        <p:grpSpPr>
          <a:xfrm>
            <a:off x="6399571" y="83866"/>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183" name="Gráfico 182"/>
          <p:cNvGraphicFramePr/>
          <p:nvPr>
            <p:extLst>
              <p:ext uri="{D42A27DB-BD31-4B8C-83A1-F6EECF244321}">
                <p14:modId xmlns:p14="http://schemas.microsoft.com/office/powerpoint/2010/main" val="619600248"/>
              </p:ext>
            </p:extLst>
          </p:nvPr>
        </p:nvGraphicFramePr>
        <p:xfrm>
          <a:off x="795868" y="1410673"/>
          <a:ext cx="7547722" cy="3503273"/>
        </p:xfrm>
        <a:graphic>
          <a:graphicData uri="http://schemas.openxmlformats.org/drawingml/2006/chart">
            <c:chart xmlns:c="http://schemas.openxmlformats.org/drawingml/2006/chart" xmlns:r="http://schemas.openxmlformats.org/officeDocument/2006/relationships" r:id="rId3"/>
          </a:graphicData>
        </a:graphic>
      </p:graphicFrame>
      <p:pic>
        <p:nvPicPr>
          <p:cNvPr id="32" name="Picture 4" descr="http://pijaossalud.com.co/logoanima.png"/>
          <p:cNvPicPr>
            <a:picLocks noChangeAspect="1" noChangeArrowheads="1"/>
          </p:cNvPicPr>
          <p:nvPr/>
        </p:nvPicPr>
        <p:blipFill>
          <a:blip r:embed="rId4"/>
          <a:srcRect/>
          <a:stretch>
            <a:fillRect/>
          </a:stretch>
        </p:blipFill>
        <p:spPr bwMode="auto">
          <a:xfrm rot="1003242">
            <a:off x="7598587" y="219273"/>
            <a:ext cx="837569" cy="78804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896671" y="1018705"/>
            <a:ext cx="4676700" cy="1159800"/>
          </a:xfrm>
          <a:prstGeom prst="rect">
            <a:avLst/>
          </a:prstGeom>
        </p:spPr>
        <p:txBody>
          <a:bodyPr spcFirstLastPara="1" wrap="square" lIns="0" tIns="0" rIns="0" bIns="0" anchor="b" anchorCtr="0">
            <a:noAutofit/>
          </a:bodyPr>
          <a:lstStyle/>
          <a:p>
            <a:pPr lvl="0"/>
            <a:r>
              <a:rPr lang="en" b="1" dirty="0"/>
              <a:t>SATISFACCION POR MUNICIPIO</a:t>
            </a:r>
            <a:endParaRPr dirty="0"/>
          </a:p>
        </p:txBody>
      </p:sp>
      <p:sp>
        <p:nvSpPr>
          <p:cNvPr id="406" name="Google Shape;406;p15"/>
          <p:cNvSpPr txBox="1">
            <a:spLocks noGrp="1"/>
          </p:cNvSpPr>
          <p:nvPr>
            <p:ph type="subTitle" idx="1"/>
          </p:nvPr>
        </p:nvSpPr>
        <p:spPr>
          <a:xfrm>
            <a:off x="772957" y="2729647"/>
            <a:ext cx="4757736" cy="628043"/>
          </a:xfrm>
          <a:prstGeom prst="rect">
            <a:avLst/>
          </a:prstGeom>
        </p:spPr>
        <p:txBody>
          <a:bodyPr spcFirstLastPara="1" wrap="square" lIns="0" tIns="0" rIns="0" bIns="0" anchor="t" anchorCtr="0">
            <a:noAutofit/>
          </a:bodyPr>
          <a:lstStyle/>
          <a:p>
            <a:pPr algn="just"/>
            <a:r>
              <a:rPr lang="es-MX" sz="2000" b="1" dirty="0">
                <a:solidFill>
                  <a:schemeClr val="accent2"/>
                </a:solidFill>
                <a:latin typeface="Arial" panose="020B0604020202020204" pitchFamily="34" charset="0"/>
              </a:rPr>
              <a:t>  Se presenta la satisfacción correspondiente al I TRIMESTRE  de 2024 en relación a los municipios en los cuales opera la EPS –I.  </a:t>
            </a:r>
            <a:endParaRPr lang="en-US" sz="2000" b="1" dirty="0">
              <a:solidFill>
                <a:schemeClr val="accent2"/>
              </a:solidFill>
            </a:endParaRPr>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dirty="0">
              <a:solidFill>
                <a:schemeClr val="lt1"/>
              </a:solidFill>
              <a:latin typeface="Barlow"/>
              <a:ea typeface="Barlow"/>
              <a:cs typeface="Barlow"/>
              <a:sym typeface="Barlow"/>
            </a:endParaRPr>
          </a:p>
        </p:txBody>
      </p:sp>
      <p:grpSp>
        <p:nvGrpSpPr>
          <p:cNvPr id="408" name="Google Shape;408;p15"/>
          <p:cNvGrpSpPr/>
          <p:nvPr/>
        </p:nvGrpSpPr>
        <p:grpSpPr>
          <a:xfrm>
            <a:off x="5435079" y="912423"/>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111" name="Picture 4" descr="http://pijaossalud.com.co/logoanima.png"/>
          <p:cNvPicPr>
            <a:picLocks noChangeAspect="1" noChangeArrowheads="1"/>
          </p:cNvPicPr>
          <p:nvPr/>
        </p:nvPicPr>
        <p:blipFill>
          <a:blip r:embed="rId3"/>
          <a:srcRect/>
          <a:stretch>
            <a:fillRect/>
          </a:stretch>
        </p:blipFill>
        <p:spPr bwMode="auto">
          <a:xfrm>
            <a:off x="5365229" y="1175368"/>
            <a:ext cx="1194189" cy="112357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05;p15"/>
          <p:cNvSpPr txBox="1">
            <a:spLocks noGrp="1"/>
          </p:cNvSpPr>
          <p:nvPr>
            <p:ph type="ctrTitle"/>
          </p:nvPr>
        </p:nvSpPr>
        <p:spPr>
          <a:xfrm>
            <a:off x="602032" y="-222145"/>
            <a:ext cx="7856168" cy="1159800"/>
          </a:xfrm>
          <a:prstGeom prst="rect">
            <a:avLst/>
          </a:prstGeom>
        </p:spPr>
        <p:txBody>
          <a:bodyPr spcFirstLastPara="1" wrap="square" lIns="0" tIns="0" rIns="0" bIns="0" anchor="b" anchorCtr="0">
            <a:noAutofit/>
          </a:bodyPr>
          <a:lstStyle/>
          <a:p>
            <a:pPr lvl="0" algn="ctr"/>
            <a:r>
              <a:rPr lang="en" sz="4000" b="1" dirty="0"/>
              <a:t>SATISFACCION POR MUNICIPIO</a:t>
            </a:r>
            <a:endParaRPr sz="4000" dirty="0"/>
          </a:p>
        </p:txBody>
      </p:sp>
      <p:pic>
        <p:nvPicPr>
          <p:cNvPr id="4" name="Picture 4" descr="http://pijaossalud.com.co/logoanima.png"/>
          <p:cNvPicPr>
            <a:picLocks noChangeAspect="1" noChangeArrowheads="1"/>
          </p:cNvPicPr>
          <p:nvPr/>
        </p:nvPicPr>
        <p:blipFill>
          <a:blip r:embed="rId3"/>
          <a:srcRect/>
          <a:stretch>
            <a:fillRect/>
          </a:stretch>
        </p:blipFill>
        <p:spPr bwMode="auto">
          <a:xfrm>
            <a:off x="0" y="2008884"/>
            <a:ext cx="1194189" cy="1123579"/>
          </a:xfrm>
          <a:prstGeom prst="rect">
            <a:avLst/>
          </a:prstGeom>
          <a:noFill/>
          <a:ln w="9525">
            <a:noFill/>
            <a:miter lim="800000"/>
            <a:headEnd/>
            <a:tailEnd/>
          </a:ln>
        </p:spPr>
      </p:pic>
      <p:graphicFrame>
        <p:nvGraphicFramePr>
          <p:cNvPr id="2" name="Tabla 1">
            <a:extLst>
              <a:ext uri="{FF2B5EF4-FFF2-40B4-BE49-F238E27FC236}">
                <a16:creationId xmlns:a16="http://schemas.microsoft.com/office/drawing/2014/main" id="{DEC34DE2-B4BF-090C-B3A9-530C365961DE}"/>
              </a:ext>
            </a:extLst>
          </p:cNvPr>
          <p:cNvGraphicFramePr>
            <a:graphicFrameLocks noGrp="1"/>
          </p:cNvGraphicFramePr>
          <p:nvPr>
            <p:extLst>
              <p:ext uri="{D42A27DB-BD31-4B8C-83A1-F6EECF244321}">
                <p14:modId xmlns:p14="http://schemas.microsoft.com/office/powerpoint/2010/main" val="590638690"/>
              </p:ext>
            </p:extLst>
          </p:nvPr>
        </p:nvGraphicFramePr>
        <p:xfrm>
          <a:off x="1270729" y="937655"/>
          <a:ext cx="7271239" cy="3867648"/>
        </p:xfrm>
        <a:graphic>
          <a:graphicData uri="http://schemas.openxmlformats.org/drawingml/2006/table">
            <a:tbl>
              <a:tblPr>
                <a:tableStyleId>{11E2214B-EEA6-4F0E-851E-DA328E0D34B4}</a:tableStyleId>
              </a:tblPr>
              <a:tblGrid>
                <a:gridCol w="557718">
                  <a:extLst>
                    <a:ext uri="{9D8B030D-6E8A-4147-A177-3AD203B41FA5}">
                      <a16:colId xmlns:a16="http://schemas.microsoft.com/office/drawing/2014/main" val="821540048"/>
                    </a:ext>
                  </a:extLst>
                </a:gridCol>
                <a:gridCol w="773833">
                  <a:extLst>
                    <a:ext uri="{9D8B030D-6E8A-4147-A177-3AD203B41FA5}">
                      <a16:colId xmlns:a16="http://schemas.microsoft.com/office/drawing/2014/main" val="2030596798"/>
                    </a:ext>
                  </a:extLst>
                </a:gridCol>
                <a:gridCol w="794746">
                  <a:extLst>
                    <a:ext uri="{9D8B030D-6E8A-4147-A177-3AD203B41FA5}">
                      <a16:colId xmlns:a16="http://schemas.microsoft.com/office/drawing/2014/main" val="3040972712"/>
                    </a:ext>
                  </a:extLst>
                </a:gridCol>
                <a:gridCol w="822632">
                  <a:extLst>
                    <a:ext uri="{9D8B030D-6E8A-4147-A177-3AD203B41FA5}">
                      <a16:colId xmlns:a16="http://schemas.microsoft.com/office/drawing/2014/main" val="3815205253"/>
                    </a:ext>
                  </a:extLst>
                </a:gridCol>
                <a:gridCol w="592575">
                  <a:extLst>
                    <a:ext uri="{9D8B030D-6E8A-4147-A177-3AD203B41FA5}">
                      <a16:colId xmlns:a16="http://schemas.microsoft.com/office/drawing/2014/main" val="3068884518"/>
                    </a:ext>
                  </a:extLst>
                </a:gridCol>
                <a:gridCol w="773833">
                  <a:extLst>
                    <a:ext uri="{9D8B030D-6E8A-4147-A177-3AD203B41FA5}">
                      <a16:colId xmlns:a16="http://schemas.microsoft.com/office/drawing/2014/main" val="2432426831"/>
                    </a:ext>
                  </a:extLst>
                </a:gridCol>
                <a:gridCol w="815662">
                  <a:extLst>
                    <a:ext uri="{9D8B030D-6E8A-4147-A177-3AD203B41FA5}">
                      <a16:colId xmlns:a16="http://schemas.microsoft.com/office/drawing/2014/main" val="3632266240"/>
                    </a:ext>
                  </a:extLst>
                </a:gridCol>
                <a:gridCol w="759891">
                  <a:extLst>
                    <a:ext uri="{9D8B030D-6E8A-4147-A177-3AD203B41FA5}">
                      <a16:colId xmlns:a16="http://schemas.microsoft.com/office/drawing/2014/main" val="108655087"/>
                    </a:ext>
                  </a:extLst>
                </a:gridCol>
                <a:gridCol w="1380349">
                  <a:extLst>
                    <a:ext uri="{9D8B030D-6E8A-4147-A177-3AD203B41FA5}">
                      <a16:colId xmlns:a16="http://schemas.microsoft.com/office/drawing/2014/main" val="395403675"/>
                    </a:ext>
                  </a:extLst>
                </a:gridCol>
              </a:tblGrid>
              <a:tr h="104977">
                <a:tc gridSpan="9">
                  <a:txBody>
                    <a:bodyPr/>
                    <a:lstStyle/>
                    <a:p>
                      <a:pPr algn="ctr" fontAlgn="ctr"/>
                      <a:r>
                        <a:rPr lang="es-ES" sz="1400" b="1" u="none" strike="noStrike" dirty="0">
                          <a:effectLst/>
                        </a:rPr>
                        <a:t>REPORTE MASIVO SATISFACCIÓN POR MUNICIPIO - PIJAOS SALUD EPSI</a:t>
                      </a:r>
                      <a:endParaRPr lang="es-ES" sz="1400" b="1" i="0" u="none" strike="noStrike" dirty="0">
                        <a:solidFill>
                          <a:srgbClr val="000000"/>
                        </a:solidFill>
                        <a:effectLst/>
                        <a:latin typeface="Aptos Narrow" panose="020B0004020202020204" pitchFamily="34" charset="0"/>
                      </a:endParaRPr>
                    </a:p>
                  </a:txBody>
                  <a:tcPr marL="4951" marR="4951" marT="4951"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578359555"/>
                  </a:ext>
                </a:extLst>
              </a:tr>
              <a:tr h="107849">
                <a:tc gridSpan="9">
                  <a:txBody>
                    <a:bodyPr/>
                    <a:lstStyle/>
                    <a:p>
                      <a:pPr algn="ctr" fontAlgn="b"/>
                      <a:r>
                        <a:rPr lang="es-ES" sz="600" b="1" u="none" strike="noStrike">
                          <a:effectLst/>
                        </a:rPr>
                        <a:t>Con corte desde:  1/01/2024  hasta  31/03/2024</a:t>
                      </a:r>
                      <a:endParaRPr lang="es-ES" sz="600" b="1" i="0" u="none" strike="noStrike">
                        <a:solidFill>
                          <a:srgbClr val="000000"/>
                        </a:solidFill>
                        <a:effectLst/>
                        <a:latin typeface="Aptos Narrow" panose="020B0004020202020204" pitchFamily="34" charset="0"/>
                      </a:endParaRPr>
                    </a:p>
                  </a:txBody>
                  <a:tcPr marL="4951" marR="4951" marT="4951"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401366067"/>
                  </a:ext>
                </a:extLst>
              </a:tr>
              <a:tr h="107849">
                <a:tc gridSpan="9">
                  <a:txBody>
                    <a:bodyPr/>
                    <a:lstStyle/>
                    <a:p>
                      <a:pPr algn="ctr" fontAlgn="b"/>
                      <a:r>
                        <a:rPr lang="es-CO" sz="600" b="1" u="none" strike="noStrike">
                          <a:effectLst/>
                        </a:rPr>
                        <a:t>Procesado: 24/06/2024 |  AJCARDONA</a:t>
                      </a:r>
                      <a:endParaRPr lang="es-CO" sz="600" b="1" i="0" u="none" strike="noStrike">
                        <a:solidFill>
                          <a:srgbClr val="000000"/>
                        </a:solidFill>
                        <a:effectLst/>
                        <a:latin typeface="Aptos Narrow" panose="020B0004020202020204" pitchFamily="34" charset="0"/>
                      </a:endParaRPr>
                    </a:p>
                  </a:txBody>
                  <a:tcPr marL="4951" marR="4951" marT="4951"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533082984"/>
                  </a:ext>
                </a:extLst>
              </a:tr>
              <a:tr h="304145">
                <a:tc>
                  <a:txBody>
                    <a:bodyPr/>
                    <a:lstStyle/>
                    <a:p>
                      <a:pPr algn="ctr" fontAlgn="ctr"/>
                      <a:r>
                        <a:rPr lang="es-CO" sz="600" b="1" u="none" strike="noStrike">
                          <a:effectLst/>
                        </a:rPr>
                        <a:t>MUNICIPIO</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dirty="0">
                          <a:effectLst/>
                        </a:rPr>
                        <a:t>1. ACCESIBILIDAD</a:t>
                      </a:r>
                      <a:endParaRPr lang="es-CO" sz="600" b="1" i="0" u="none" strike="noStrike" dirty="0">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 OPORTUNIDAD</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 INSTALACIONES</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4. ATENCION</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5. INFORMACION</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6. PARTICIPACION</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7. SATISFACCION</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PORCENTAJE DE SATISFACCION</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4020768380"/>
                  </a:ext>
                </a:extLst>
              </a:tr>
              <a:tr h="204561">
                <a:tc>
                  <a:txBody>
                    <a:bodyPr/>
                    <a:lstStyle/>
                    <a:p>
                      <a:pPr algn="ctr" fontAlgn="ctr"/>
                      <a:r>
                        <a:rPr lang="es-CO" sz="600" b="1" u="none" strike="noStrike">
                          <a:effectLst/>
                        </a:rPr>
                        <a:t>PUERTO GAITAN</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4</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99,99</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4116703103"/>
                  </a:ext>
                </a:extLst>
              </a:tr>
              <a:tr h="107849">
                <a:tc>
                  <a:txBody>
                    <a:bodyPr/>
                    <a:lstStyle/>
                    <a:p>
                      <a:pPr algn="ctr" fontAlgn="ctr"/>
                      <a:r>
                        <a:rPr lang="es-CO" sz="600" b="1" u="none" strike="noStrike">
                          <a:effectLst/>
                        </a:rPr>
                        <a:t>PEREIRA</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19,82</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15,99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3,95</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19,93</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99,63</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2314631448"/>
                  </a:ext>
                </a:extLst>
              </a:tr>
              <a:tr h="107849">
                <a:tc>
                  <a:txBody>
                    <a:bodyPr/>
                    <a:lstStyle/>
                    <a:p>
                      <a:pPr algn="ctr" fontAlgn="ctr"/>
                      <a:r>
                        <a:rPr lang="es-CO" sz="600" b="1" u="none" strike="noStrike">
                          <a:effectLst/>
                        </a:rPr>
                        <a:t>GUATICA</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19,95</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dirty="0">
                          <a:effectLst/>
                        </a:rPr>
                        <a:t>9,97</a:t>
                      </a:r>
                      <a:endParaRPr lang="es-CO" sz="600" b="1" i="0" u="none" strike="noStrike" dirty="0">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19,91</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99,74</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3692428307"/>
                  </a:ext>
                </a:extLst>
              </a:tr>
              <a:tr h="204561">
                <a:tc>
                  <a:txBody>
                    <a:bodyPr/>
                    <a:lstStyle/>
                    <a:p>
                      <a:pPr algn="ctr" fontAlgn="ctr"/>
                      <a:r>
                        <a:rPr lang="es-CO" sz="600" b="1" u="none" strike="noStrike">
                          <a:effectLst/>
                        </a:rPr>
                        <a:t>MARSELLA</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19,01</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19,94</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19,95</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98,82</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2645350619"/>
                  </a:ext>
                </a:extLst>
              </a:tr>
              <a:tr h="204561">
                <a:tc>
                  <a:txBody>
                    <a:bodyPr/>
                    <a:lstStyle/>
                    <a:p>
                      <a:pPr algn="ctr" fontAlgn="ctr"/>
                      <a:r>
                        <a:rPr lang="es-CO" sz="600" b="1" u="none" strike="noStrike">
                          <a:effectLst/>
                        </a:rPr>
                        <a:t>MISTRATO</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19,91</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15,97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99,83</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3360836413"/>
                  </a:ext>
                </a:extLst>
              </a:tr>
              <a:tr h="204561">
                <a:tc>
                  <a:txBody>
                    <a:bodyPr/>
                    <a:lstStyle/>
                    <a:p>
                      <a:pPr algn="ctr" fontAlgn="ctr"/>
                      <a:r>
                        <a:rPr lang="es-CO" sz="600" b="1" u="none" strike="noStrike">
                          <a:effectLst/>
                        </a:rPr>
                        <a:t>PUEBLO RICO</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15,93</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dirty="0">
                          <a:effectLst/>
                        </a:rPr>
                        <a:t>9,99</a:t>
                      </a:r>
                      <a:endParaRPr lang="es-CO" sz="600" b="1" i="0" u="none" strike="noStrike" dirty="0">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15,3</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2,51</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93,69</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3324870234"/>
                  </a:ext>
                </a:extLst>
              </a:tr>
              <a:tr h="107849">
                <a:tc>
                  <a:txBody>
                    <a:bodyPr/>
                    <a:lstStyle/>
                    <a:p>
                      <a:pPr algn="ctr" fontAlgn="ctr"/>
                      <a:r>
                        <a:rPr lang="es-CO" sz="600" b="1" u="none" strike="noStrike">
                          <a:effectLst/>
                        </a:rPr>
                        <a:t>QUINCHIA</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19,09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13,23</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8,97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9,04</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15,97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3,17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18,81</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88,28</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1080386531"/>
                  </a:ext>
                </a:extLst>
              </a:tr>
              <a:tr h="107849">
                <a:tc>
                  <a:txBody>
                    <a:bodyPr/>
                    <a:lstStyle/>
                    <a:p>
                      <a:pPr algn="ctr" fontAlgn="ctr"/>
                      <a:r>
                        <a:rPr lang="es-CO" sz="600" b="1" u="none" strike="noStrike">
                          <a:effectLst/>
                        </a:rPr>
                        <a:t>IBAGUE</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18,68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9,49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9,5</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4</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19,58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97,25</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1536006333"/>
                  </a:ext>
                </a:extLst>
              </a:tr>
              <a:tr h="107849">
                <a:tc>
                  <a:txBody>
                    <a:bodyPr/>
                    <a:lstStyle/>
                    <a:p>
                      <a:pPr algn="ctr" fontAlgn="ctr"/>
                      <a:r>
                        <a:rPr lang="es-CO" sz="600" b="1" u="none" strike="noStrike">
                          <a:effectLst/>
                        </a:rPr>
                        <a:t>ATACO</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9,48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9,59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4</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19,56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98,6</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2218479354"/>
                  </a:ext>
                </a:extLst>
              </a:tr>
              <a:tr h="204561">
                <a:tc>
                  <a:txBody>
                    <a:bodyPr/>
                    <a:lstStyle/>
                    <a:p>
                      <a:pPr algn="ctr" fontAlgn="ctr"/>
                      <a:r>
                        <a:rPr lang="es-CO" sz="600" b="1" u="none" strike="noStrike">
                          <a:effectLst/>
                        </a:rPr>
                        <a:t>CHAPARRAL</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9,79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99,54</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1782556117"/>
                  </a:ext>
                </a:extLst>
              </a:tr>
              <a:tr h="107849">
                <a:tc>
                  <a:txBody>
                    <a:bodyPr/>
                    <a:lstStyle/>
                    <a:p>
                      <a:pPr algn="ctr" fontAlgn="ctr"/>
                      <a:r>
                        <a:rPr lang="es-CO" sz="600" b="1" u="none" strike="noStrike">
                          <a:effectLst/>
                        </a:rPr>
                        <a:t>COYAIMA</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9,59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9,64</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19,75</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98,96</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4184458204"/>
                  </a:ext>
                </a:extLst>
              </a:tr>
              <a:tr h="204561">
                <a:tc>
                  <a:txBody>
                    <a:bodyPr/>
                    <a:lstStyle/>
                    <a:p>
                      <a:pPr algn="ctr" fontAlgn="ctr"/>
                      <a:r>
                        <a:rPr lang="es-CO" sz="600" b="1" u="none" strike="noStrike">
                          <a:effectLst/>
                        </a:rPr>
                        <a:t>NATAGAIMA</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3,92</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99,91</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971153792"/>
                  </a:ext>
                </a:extLst>
              </a:tr>
              <a:tr h="107849">
                <a:tc>
                  <a:txBody>
                    <a:bodyPr/>
                    <a:lstStyle/>
                    <a:p>
                      <a:pPr algn="ctr" fontAlgn="ctr"/>
                      <a:r>
                        <a:rPr lang="es-CO" sz="600" b="1" u="none" strike="noStrike">
                          <a:effectLst/>
                        </a:rPr>
                        <a:t>ORTEGA</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19,78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19,82</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19,92</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99,45</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351754417"/>
                  </a:ext>
                </a:extLst>
              </a:tr>
              <a:tr h="204561">
                <a:tc>
                  <a:txBody>
                    <a:bodyPr/>
                    <a:lstStyle/>
                    <a:p>
                      <a:pPr algn="ctr" fontAlgn="ctr"/>
                      <a:r>
                        <a:rPr lang="es-CO" sz="600" b="1" u="none" strike="noStrike">
                          <a:effectLst/>
                        </a:rPr>
                        <a:t>PLANADAS</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19,85</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19,53</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9,65</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9,63</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19,42</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98,05</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2163522821"/>
                  </a:ext>
                </a:extLst>
              </a:tr>
              <a:tr h="107849">
                <a:tc>
                  <a:txBody>
                    <a:bodyPr/>
                    <a:lstStyle/>
                    <a:p>
                      <a:pPr algn="ctr" fontAlgn="ctr"/>
                      <a:r>
                        <a:rPr lang="es-CO" sz="600" b="1" u="none" strike="noStrike">
                          <a:effectLst/>
                        </a:rPr>
                        <a:t>PRADO</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19,96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8,06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19,01</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95,98</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2512822415"/>
                  </a:ext>
                </a:extLst>
              </a:tr>
              <a:tr h="204561">
                <a:tc>
                  <a:txBody>
                    <a:bodyPr/>
                    <a:lstStyle/>
                    <a:p>
                      <a:pPr algn="ctr" fontAlgn="ctr"/>
                      <a:r>
                        <a:rPr lang="es-CO" sz="600" b="1" u="none" strike="noStrike">
                          <a:effectLst/>
                        </a:rPr>
                        <a:t>PURIFICACION</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18,82</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17,38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8,58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8,69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15,82</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3,42</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17,69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90,4</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1434738172"/>
                  </a:ext>
                </a:extLst>
              </a:tr>
              <a:tr h="204561">
                <a:tc>
                  <a:txBody>
                    <a:bodyPr/>
                    <a:lstStyle/>
                    <a:p>
                      <a:pPr algn="ctr" fontAlgn="ctr"/>
                      <a:r>
                        <a:rPr lang="es-CO" sz="600" b="1" u="none" strike="noStrike">
                          <a:effectLst/>
                        </a:rPr>
                        <a:t>RIOBLANCO</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20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10</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19,66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99,63</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561527158"/>
                  </a:ext>
                </a:extLst>
              </a:tr>
              <a:tr h="107849">
                <a:tc>
                  <a:txBody>
                    <a:bodyPr/>
                    <a:lstStyle/>
                    <a:p>
                      <a:pPr algn="ctr" fontAlgn="ctr"/>
                      <a:r>
                        <a:rPr lang="es-CO" sz="600" b="1" u="none" strike="noStrike">
                          <a:effectLst/>
                        </a:rPr>
                        <a:t>SALDAÑA</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19,41</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9,78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9,78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19,74</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98,5</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3948565004"/>
                  </a:ext>
                </a:extLst>
              </a:tr>
              <a:tr h="204561">
                <a:tc>
                  <a:txBody>
                    <a:bodyPr/>
                    <a:lstStyle/>
                    <a:p>
                      <a:pPr algn="ctr" fontAlgn="ctr"/>
                      <a:r>
                        <a:rPr lang="es-CO" sz="600" b="1" u="none" strike="noStrike">
                          <a:effectLst/>
                        </a:rPr>
                        <a:t>SAN ANTONIO</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19,31</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19,71</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9,99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15,98</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3,91</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19,83</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98,7</a:t>
                      </a:r>
                      <a:endParaRPr lang="es-CO" sz="600" b="1" i="0" u="none" strike="noStrike">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1129239605"/>
                  </a:ext>
                </a:extLst>
              </a:tr>
              <a:tr h="113243">
                <a:tc>
                  <a:txBody>
                    <a:bodyPr/>
                    <a:lstStyle/>
                    <a:p>
                      <a:pPr algn="l" fontAlgn="b"/>
                      <a:r>
                        <a:rPr lang="es-CO" sz="600" b="1" u="none" strike="noStrike">
                          <a:effectLst/>
                        </a:rPr>
                        <a:t>TOTAL</a:t>
                      </a:r>
                      <a:endParaRPr lang="es-CO" sz="600" b="1" i="0" u="none" strike="noStrike">
                        <a:solidFill>
                          <a:srgbClr val="000000"/>
                        </a:solidFill>
                        <a:effectLst/>
                        <a:latin typeface="Aptos Narrow" panose="020B0004020202020204" pitchFamily="34" charset="0"/>
                      </a:endParaRPr>
                    </a:p>
                  </a:txBody>
                  <a:tcPr marL="4951" marR="4951" marT="4951" marB="0" anchor="b"/>
                </a:tc>
                <a:tc>
                  <a:txBody>
                    <a:bodyPr/>
                    <a:lstStyle/>
                    <a:p>
                      <a:pPr algn="ctr" fontAlgn="ctr"/>
                      <a:r>
                        <a:rPr lang="es-CO" sz="600" b="1" u="none" strike="noStrike">
                          <a:effectLst/>
                        </a:rPr>
                        <a:t>19,4</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19,4</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9,7</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15,9</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3,76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a:effectLst/>
                        </a:rPr>
                        <a:t>19,6</a:t>
                      </a:r>
                      <a:endParaRPr lang="es-CO" sz="600" b="1" i="0" u="none" strike="noStrike">
                        <a:solidFill>
                          <a:srgbClr val="000000"/>
                        </a:solidFill>
                        <a:effectLst/>
                        <a:latin typeface="Aptos Narrow" panose="020B0004020202020204" pitchFamily="34" charset="0"/>
                      </a:endParaRPr>
                    </a:p>
                  </a:txBody>
                  <a:tcPr marL="4951" marR="4951" marT="4951" marB="0" anchor="ctr"/>
                </a:tc>
                <a:tc>
                  <a:txBody>
                    <a:bodyPr/>
                    <a:lstStyle/>
                    <a:p>
                      <a:pPr algn="ctr" fontAlgn="ctr"/>
                      <a:r>
                        <a:rPr lang="es-CO" sz="600" b="1" u="none" strike="noStrike" dirty="0">
                          <a:effectLst/>
                        </a:rPr>
                        <a:t>97,6</a:t>
                      </a:r>
                      <a:endParaRPr lang="es-CO" sz="600" b="1" i="0" u="none" strike="noStrike" dirty="0">
                        <a:solidFill>
                          <a:srgbClr val="000000"/>
                        </a:solidFill>
                        <a:effectLst/>
                        <a:latin typeface="Aptos Narrow" panose="020B0004020202020204" pitchFamily="34" charset="0"/>
                      </a:endParaRPr>
                    </a:p>
                  </a:txBody>
                  <a:tcPr marL="4951" marR="4951" marT="4951" marB="0" anchor="ctr"/>
                </a:tc>
                <a:extLst>
                  <a:ext uri="{0D108BD9-81ED-4DB2-BD59-A6C34878D82A}">
                    <a16:rowId xmlns:a16="http://schemas.microsoft.com/office/drawing/2014/main" val="1398051960"/>
                  </a:ext>
                </a:extLst>
              </a:tr>
            </a:tbl>
          </a:graphicData>
        </a:graphic>
      </p:graphicFrame>
    </p:spTree>
    <p:extLst>
      <p:ext uri="{BB962C8B-B14F-4D97-AF65-F5344CB8AC3E}">
        <p14:creationId xmlns:p14="http://schemas.microsoft.com/office/powerpoint/2010/main" val="99256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3" name="Google Shape;743;p18"/>
          <p:cNvSpPr txBox="1">
            <a:spLocks noGrp="1"/>
          </p:cNvSpPr>
          <p:nvPr>
            <p:ph type="sldNum" sz="quarter"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
        <p:nvSpPr>
          <p:cNvPr id="741" name="Google Shape;741;p18"/>
          <p:cNvSpPr txBox="1">
            <a:spLocks noGrp="1"/>
          </p:cNvSpPr>
          <p:nvPr>
            <p:ph type="ctrTitle" idx="4294967295"/>
          </p:nvPr>
        </p:nvSpPr>
        <p:spPr>
          <a:xfrm>
            <a:off x="870184" y="-17771"/>
            <a:ext cx="6987122" cy="115887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b="1" dirty="0">
                <a:solidFill>
                  <a:schemeClr val="accent1"/>
                </a:solidFill>
              </a:rPr>
              <a:t>MECANISMOS DE SOCIALIZACION</a:t>
            </a:r>
            <a:endParaRPr sz="3600" b="1" dirty="0">
              <a:solidFill>
                <a:schemeClr val="accent1"/>
              </a:solidFill>
            </a:endParaRPr>
          </a:p>
        </p:txBody>
      </p:sp>
      <p:sp>
        <p:nvSpPr>
          <p:cNvPr id="742" name="Google Shape;742;p18"/>
          <p:cNvSpPr txBox="1">
            <a:spLocks noGrp="1"/>
          </p:cNvSpPr>
          <p:nvPr>
            <p:ph type="subTitle" idx="4294967295"/>
          </p:nvPr>
        </p:nvSpPr>
        <p:spPr>
          <a:xfrm>
            <a:off x="670210" y="1202460"/>
            <a:ext cx="5503228" cy="785812"/>
          </a:xfrm>
          <a:prstGeom prst="rect">
            <a:avLst/>
          </a:prstGeom>
        </p:spPr>
        <p:txBody>
          <a:bodyPr spcFirstLastPara="1" wrap="square" lIns="0" tIns="0" rIns="0" bIns="0" anchor="t" anchorCtr="0">
            <a:noAutofit/>
          </a:bodyPr>
          <a:lstStyle/>
          <a:p>
            <a:pPr marL="285750" indent="-285750" algn="just">
              <a:lnSpc>
                <a:spcPct val="100000"/>
              </a:lnSpc>
              <a:buFont typeface="Arial" panose="020B0604020202020204" pitchFamily="34" charset="0"/>
              <a:buChar char="•"/>
            </a:pPr>
            <a:r>
              <a:rPr lang="es-MX" sz="1600" b="1" dirty="0">
                <a:solidFill>
                  <a:schemeClr val="accent2"/>
                </a:solidFill>
              </a:rPr>
              <a:t>Pagina web (micrositio de rendición de cuentas)</a:t>
            </a:r>
          </a:p>
          <a:p>
            <a:pPr marL="285750" indent="-285750" algn="just">
              <a:lnSpc>
                <a:spcPct val="100000"/>
              </a:lnSpc>
              <a:buFont typeface="Arial" panose="020B0604020202020204" pitchFamily="34" charset="0"/>
              <a:buChar char="•"/>
            </a:pPr>
            <a:r>
              <a:rPr lang="es-MX" sz="1600" b="1" dirty="0">
                <a:solidFill>
                  <a:schemeClr val="accent2"/>
                </a:solidFill>
              </a:rPr>
              <a:t>Circular 008 </a:t>
            </a:r>
          </a:p>
          <a:p>
            <a:pPr marL="285750" indent="-285750" algn="just">
              <a:lnSpc>
                <a:spcPct val="100000"/>
              </a:lnSpc>
              <a:buFont typeface="Arial" panose="020B0604020202020204" pitchFamily="34" charset="0"/>
              <a:buChar char="•"/>
            </a:pPr>
            <a:r>
              <a:rPr lang="es-MX" sz="1600" b="1" dirty="0">
                <a:solidFill>
                  <a:schemeClr val="accent2"/>
                </a:solidFill>
              </a:rPr>
              <a:t>Resolución 256</a:t>
            </a:r>
          </a:p>
          <a:p>
            <a:pPr marL="285750" indent="-285750" algn="just">
              <a:lnSpc>
                <a:spcPct val="100000"/>
              </a:lnSpc>
              <a:buFont typeface="Arial" panose="020B0604020202020204" pitchFamily="34" charset="0"/>
              <a:buChar char="•"/>
            </a:pPr>
            <a:r>
              <a:rPr lang="es-MX" sz="1600" b="1" dirty="0">
                <a:solidFill>
                  <a:schemeClr val="accent2"/>
                </a:solidFill>
              </a:rPr>
              <a:t>PAMEC</a:t>
            </a:r>
          </a:p>
          <a:p>
            <a:pPr marL="285750" indent="-285750" algn="just">
              <a:lnSpc>
                <a:spcPct val="100000"/>
              </a:lnSpc>
              <a:buFont typeface="Arial" panose="020B0604020202020204" pitchFamily="34" charset="0"/>
              <a:buChar char="•"/>
            </a:pPr>
            <a:r>
              <a:rPr lang="es-MX" sz="1600" b="1" dirty="0">
                <a:solidFill>
                  <a:schemeClr val="accent2"/>
                </a:solidFill>
              </a:rPr>
              <a:t>Carteleras ubicadas en las oficinas de atención al usuario</a:t>
            </a:r>
          </a:p>
          <a:p>
            <a:pPr marL="285750" indent="-285750" algn="just">
              <a:lnSpc>
                <a:spcPct val="100000"/>
              </a:lnSpc>
              <a:buFont typeface="Arial" panose="020B0604020202020204" pitchFamily="34" charset="0"/>
              <a:buChar char="•"/>
            </a:pPr>
            <a:r>
              <a:rPr lang="es-MX" sz="1600" b="1" dirty="0">
                <a:solidFill>
                  <a:schemeClr val="accent2"/>
                </a:solidFill>
              </a:rPr>
              <a:t>Informe mensual de SIAU </a:t>
            </a:r>
          </a:p>
          <a:p>
            <a:pPr marL="285750" indent="-285750" algn="just">
              <a:lnSpc>
                <a:spcPct val="100000"/>
              </a:lnSpc>
              <a:buFont typeface="Arial" panose="020B0604020202020204" pitchFamily="34" charset="0"/>
              <a:buChar char="•"/>
            </a:pPr>
            <a:r>
              <a:rPr lang="es-MX" sz="1600" b="1" dirty="0">
                <a:solidFill>
                  <a:schemeClr val="accent2"/>
                </a:solidFill>
              </a:rPr>
              <a:t>Correo electrónico </a:t>
            </a:r>
          </a:p>
          <a:p>
            <a:pPr marL="285750" indent="-285750" algn="just">
              <a:lnSpc>
                <a:spcPct val="100000"/>
              </a:lnSpc>
              <a:buFont typeface="Arial" panose="020B0604020202020204" pitchFamily="34" charset="0"/>
              <a:buChar char="•"/>
            </a:pPr>
            <a:r>
              <a:rPr lang="es-MX" sz="1600" b="1" dirty="0">
                <a:solidFill>
                  <a:schemeClr val="accent2"/>
                </a:solidFill>
              </a:rPr>
              <a:t>Carta de desempeño, derechos y deberes</a:t>
            </a:r>
          </a:p>
          <a:p>
            <a:pPr marL="285750" indent="-285750" algn="just">
              <a:lnSpc>
                <a:spcPct val="100000"/>
              </a:lnSpc>
              <a:buFont typeface="Arial" panose="020B0604020202020204" pitchFamily="34" charset="0"/>
              <a:buChar char="•"/>
            </a:pPr>
            <a:r>
              <a:rPr lang="es-MX" sz="1600" b="1" dirty="0">
                <a:solidFill>
                  <a:schemeClr val="accent2"/>
                </a:solidFill>
              </a:rPr>
              <a:t>Seguimiento con cargue de evidencias según formulación de Plan de Acción de la Política de Participación Social Resolución 2063 de 2017 Minsalud cargue a PISIS. </a:t>
            </a:r>
            <a:endParaRPr lang="en-US" sz="1600" b="1" dirty="0">
              <a:solidFill>
                <a:schemeClr val="accent2"/>
              </a:solidFill>
            </a:endParaRPr>
          </a:p>
        </p:txBody>
      </p:sp>
      <p:grpSp>
        <p:nvGrpSpPr>
          <p:cNvPr id="744" name="Google Shape;744;p18"/>
          <p:cNvGrpSpPr/>
          <p:nvPr/>
        </p:nvGrpSpPr>
        <p:grpSpPr>
          <a:xfrm>
            <a:off x="6173438" y="1688024"/>
            <a:ext cx="2932487" cy="3202673"/>
            <a:chOff x="2152750" y="190500"/>
            <a:chExt cx="4293756" cy="4762499"/>
          </a:xfrm>
        </p:grpSpPr>
        <p:sp>
          <p:nvSpPr>
            <p:cNvPr id="745" name="Google Shape;745;p18"/>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8"/>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8"/>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8"/>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8"/>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8"/>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8"/>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8"/>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8"/>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8"/>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8"/>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8"/>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8"/>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8"/>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8"/>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8"/>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8"/>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8"/>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8"/>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8"/>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8"/>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8"/>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8"/>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8"/>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8"/>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8"/>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8"/>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8"/>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8"/>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8"/>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9" name="Google Shape;819;p18"/>
            <p:cNvGrpSpPr/>
            <p:nvPr/>
          </p:nvGrpSpPr>
          <p:grpSpPr>
            <a:xfrm>
              <a:off x="3923682" y="3244965"/>
              <a:ext cx="195764" cy="131404"/>
              <a:chOff x="5733332" y="4102215"/>
              <a:chExt cx="195764" cy="131404"/>
            </a:xfrm>
          </p:grpSpPr>
          <p:sp>
            <p:nvSpPr>
              <p:cNvPr id="820" name="Google Shape;820;p18"/>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18"/>
            <p:cNvGrpSpPr/>
            <p:nvPr/>
          </p:nvGrpSpPr>
          <p:grpSpPr>
            <a:xfrm flipH="1">
              <a:off x="3829267" y="2465054"/>
              <a:ext cx="683694" cy="518573"/>
              <a:chOff x="6621095" y="1452181"/>
              <a:chExt cx="330894" cy="250785"/>
            </a:xfrm>
          </p:grpSpPr>
          <p:sp>
            <p:nvSpPr>
              <p:cNvPr id="830" name="Google Shape;830;p1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18"/>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4" name="Picture 4" descr="http://pijaossalud.com.co/logoanima.png"/>
          <p:cNvPicPr>
            <a:picLocks noChangeAspect="1" noChangeArrowheads="1"/>
          </p:cNvPicPr>
          <p:nvPr/>
        </p:nvPicPr>
        <p:blipFill>
          <a:blip r:embed="rId3"/>
          <a:srcRect/>
          <a:stretch>
            <a:fillRect/>
          </a:stretch>
        </p:blipFill>
        <p:spPr bwMode="auto">
          <a:xfrm>
            <a:off x="7163917" y="1614385"/>
            <a:ext cx="1194189" cy="112357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6" name="Título 5"/>
          <p:cNvSpPr>
            <a:spLocks noGrp="1"/>
          </p:cNvSpPr>
          <p:nvPr>
            <p:ph type="title"/>
          </p:nvPr>
        </p:nvSpPr>
        <p:spPr>
          <a:xfrm>
            <a:off x="779341" y="458514"/>
            <a:ext cx="7511143" cy="1082700"/>
          </a:xfrm>
        </p:spPr>
        <p:txBody>
          <a:bodyPr/>
          <a:lstStyle/>
          <a:p>
            <a:r>
              <a:rPr lang="es-MX" b="1" dirty="0"/>
              <a:t>ACCIONES DE MEJORA</a:t>
            </a:r>
            <a:endParaRPr lang="es-CO" b="1" dirty="0"/>
          </a:p>
        </p:txBody>
      </p:sp>
      <p:sp>
        <p:nvSpPr>
          <p:cNvPr id="1001" name="Google Shape;1001;p20"/>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12" name="Rectángulo 11"/>
          <p:cNvSpPr/>
          <p:nvPr/>
        </p:nvSpPr>
        <p:spPr>
          <a:xfrm>
            <a:off x="640791" y="1205720"/>
            <a:ext cx="5464379" cy="3139321"/>
          </a:xfrm>
          <a:prstGeom prst="rect">
            <a:avLst/>
          </a:prstGeom>
        </p:spPr>
        <p:txBody>
          <a:bodyPr wrap="square">
            <a:spAutoFit/>
          </a:bodyPr>
          <a:lstStyle/>
          <a:p>
            <a:pPr marL="285750" indent="-285750" algn="just">
              <a:buFont typeface="Arial" panose="020B0604020202020204" pitchFamily="34" charset="0"/>
              <a:buChar char="•"/>
            </a:pPr>
            <a:r>
              <a:rPr lang="es-MX" sz="1800" b="1" dirty="0">
                <a:solidFill>
                  <a:schemeClr val="accent2"/>
                </a:solidFill>
              </a:rPr>
              <a:t>Se solicita a las áreas generar acciones de mejora encaminadas a aumentar la satisfacción por componente.</a:t>
            </a:r>
          </a:p>
          <a:p>
            <a:pPr marL="285750" indent="-285750" algn="just">
              <a:buFont typeface="Arial" panose="020B0604020202020204" pitchFamily="34" charset="0"/>
              <a:buChar char="•"/>
            </a:pPr>
            <a:r>
              <a:rPr lang="es-MX" sz="1800" b="1" dirty="0">
                <a:solidFill>
                  <a:schemeClr val="accent2"/>
                </a:solidFill>
              </a:rPr>
              <a:t>Se realiza retroalimentación de cada una de las oficinas de atención al usuario para corregir las falencias identificadas. </a:t>
            </a:r>
          </a:p>
          <a:p>
            <a:pPr marL="285750" indent="-285750" algn="just">
              <a:buFont typeface="Arial" panose="020B0604020202020204" pitchFamily="34" charset="0"/>
              <a:buChar char="•"/>
            </a:pPr>
            <a:r>
              <a:rPr lang="es-MX" sz="1800" b="1" dirty="0">
                <a:solidFill>
                  <a:schemeClr val="accent2"/>
                </a:solidFill>
              </a:rPr>
              <a:t>Se socializa el informe de manera mensual a la gerencia, GyC, talento humano, control interno, PyP, coordinadoras regionales y promotores como insumo de evaluación de sus procesos.</a:t>
            </a:r>
            <a:endParaRPr lang="en-US" sz="1800" b="1" dirty="0">
              <a:solidFill>
                <a:schemeClr val="accent2"/>
              </a:solidFill>
            </a:endParaRPr>
          </a:p>
        </p:txBody>
      </p:sp>
      <p:grpSp>
        <p:nvGrpSpPr>
          <p:cNvPr id="123" name="Google Shape;2529;p47"/>
          <p:cNvGrpSpPr/>
          <p:nvPr/>
        </p:nvGrpSpPr>
        <p:grpSpPr>
          <a:xfrm>
            <a:off x="6237734" y="1146950"/>
            <a:ext cx="2823159" cy="3032672"/>
            <a:chOff x="2012475" y="393272"/>
            <a:chExt cx="4440240" cy="4609126"/>
          </a:xfrm>
        </p:grpSpPr>
        <p:sp>
          <p:nvSpPr>
            <p:cNvPr id="124" name="Google Shape;2530;p47"/>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531;p47"/>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532;p47"/>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533;p47"/>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534;p47"/>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535;p47"/>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536;p47"/>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537;p47"/>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538;p47"/>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539;p47"/>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540;p47"/>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541;p47"/>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542;p47"/>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543;p47"/>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544;p47"/>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545;p47"/>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546;p47"/>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547;p47"/>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548;p47"/>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549;p47"/>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550;p47"/>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551;p47"/>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552;p47"/>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553;p47"/>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554;p47"/>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555;p47"/>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556;p47"/>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557;p47"/>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558;p47"/>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559;p47"/>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560;p47"/>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561;p47"/>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562;p47"/>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563;p47"/>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2564;p47"/>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2565;p47"/>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2566;p47"/>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2567;p47"/>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2568;p47"/>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2569;p47"/>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2570;p47"/>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2571;p47"/>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2572;p47"/>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2573;p47"/>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2574;p47"/>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2575;p47"/>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2576;p47"/>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2577;p47"/>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2578;p47"/>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2579;p47"/>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2580;p47"/>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2581;p47"/>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2582;p47"/>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2583;p47"/>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2584;p47"/>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2585;p47"/>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2586;p47"/>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2587;p47"/>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2588;p47"/>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2589;p47"/>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2590;p47"/>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2591;p47"/>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2592;p47"/>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2593;p47"/>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2594;p47"/>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2595;p47"/>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2596;p47"/>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2597;p47"/>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2598;p47"/>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2599;p47"/>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2600;p47"/>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2601;p47"/>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2602;p47"/>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2603;p47"/>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2604;p47"/>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2605;p47"/>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606;p47"/>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607;p47"/>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608;p47"/>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609;p47"/>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610;p47"/>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611;p47"/>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612;p47"/>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613;p47"/>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614;p47"/>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615;p47"/>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616;p47"/>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617;p47"/>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618;p47"/>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619;p47"/>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620;p47"/>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621;p47"/>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622;p47"/>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99" name="Picture 4" descr="http://pijaossalud.com.co/logoanima.png"/>
          <p:cNvPicPr>
            <a:picLocks noChangeAspect="1" noChangeArrowheads="1"/>
          </p:cNvPicPr>
          <p:nvPr/>
        </p:nvPicPr>
        <p:blipFill>
          <a:blip r:embed="rId3"/>
          <a:srcRect/>
          <a:stretch>
            <a:fillRect/>
          </a:stretch>
        </p:blipFill>
        <p:spPr bwMode="auto">
          <a:xfrm>
            <a:off x="8200510" y="2441061"/>
            <a:ext cx="655794" cy="61701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605600"/>
            <a:ext cx="7462578" cy="1082700"/>
          </a:xfrm>
          <a:prstGeom prst="rect">
            <a:avLst/>
          </a:prstGeom>
        </p:spPr>
        <p:txBody>
          <a:bodyPr spcFirstLastPara="1" wrap="square" lIns="0" tIns="0" rIns="0" bIns="0" anchor="t" anchorCtr="0">
            <a:noAutofit/>
          </a:bodyPr>
          <a:lstStyle/>
          <a:p>
            <a:pPr lvl="0" algn="ctr"/>
            <a:r>
              <a:rPr lang="es-MX" sz="3600" b="1" dirty="0">
                <a:effectLst>
                  <a:outerShdw blurRad="38100" dist="38100" dir="2700000" algn="tl">
                    <a:srgbClr val="000000">
                      <a:alpha val="43137"/>
                    </a:srgbClr>
                  </a:outerShdw>
                </a:effectLst>
              </a:rPr>
              <a:t>PETICIONES, QUEJAS, RECLAMOS</a:t>
            </a:r>
            <a:br>
              <a:rPr lang="es-MX" sz="3600" b="1" dirty="0">
                <a:effectLst>
                  <a:outerShdw blurRad="38100" dist="38100" dir="2700000" algn="tl">
                    <a:srgbClr val="000000">
                      <a:alpha val="43137"/>
                    </a:srgbClr>
                  </a:outerShdw>
                </a:effectLst>
              </a:rPr>
            </a:br>
            <a:r>
              <a:rPr lang="es-MX" sz="3600" b="1" dirty="0">
                <a:effectLst>
                  <a:outerShdw blurRad="38100" dist="38100" dir="2700000" algn="tl">
                    <a:srgbClr val="000000">
                      <a:alpha val="43137"/>
                    </a:srgbClr>
                  </a:outerShdw>
                </a:effectLst>
              </a:rPr>
              <a:t>Y SUGERENCIAS</a:t>
            </a:r>
            <a:endParaRPr sz="3600" dirty="0"/>
          </a:p>
        </p:txBody>
      </p:sp>
      <p:sp>
        <p:nvSpPr>
          <p:cNvPr id="596" name="Google Shape;596;p17"/>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6" name="Marcador de contenido 2"/>
          <p:cNvSpPr txBox="1">
            <a:spLocks/>
          </p:cNvSpPr>
          <p:nvPr/>
        </p:nvSpPr>
        <p:spPr>
          <a:xfrm>
            <a:off x="867769" y="1837021"/>
            <a:ext cx="5282802" cy="24365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just">
              <a:buFont typeface="Barlow Light"/>
              <a:buNone/>
            </a:pPr>
            <a:r>
              <a:rPr lang="es-ES" sz="1800" b="1" dirty="0">
                <a:solidFill>
                  <a:schemeClr val="accent2"/>
                </a:solidFill>
              </a:rPr>
              <a:t>El sistema de PQRS funciona de forma adecuada en cada municipio, los buzones de PQRS se abren cada semana. Durante el I TRIMESTRE   del año 2024 se recepcionaron por diferentes medios (Página web, correo electrónico, escritas, buzones de sugerencias, verbales y SUPERSALUD) un total de 521 PQRS registradas en el sistema GEMA EPS. </a:t>
            </a:r>
            <a:endParaRPr lang="en-US" sz="1800" b="1" dirty="0">
              <a:solidFill>
                <a:schemeClr val="accent2"/>
              </a:solidFill>
            </a:endParaRPr>
          </a:p>
          <a:p>
            <a:pPr marL="0" indent="0">
              <a:buFont typeface="Barlow Light"/>
              <a:buNone/>
            </a:pPr>
            <a:endParaRPr lang="en-US" sz="1800" dirty="0">
              <a:solidFill>
                <a:schemeClr val="accent2"/>
              </a:solidFill>
            </a:endParaRPr>
          </a:p>
        </p:txBody>
      </p:sp>
      <p:pic>
        <p:nvPicPr>
          <p:cNvPr id="145" name="Picture 4" descr="http://pijaossalud.com.co/logoanima.png"/>
          <p:cNvPicPr>
            <a:picLocks noChangeAspect="1" noChangeArrowheads="1"/>
          </p:cNvPicPr>
          <p:nvPr/>
        </p:nvPicPr>
        <p:blipFill>
          <a:blip r:embed="rId3"/>
          <a:srcRect/>
          <a:stretch>
            <a:fillRect/>
          </a:stretch>
        </p:blipFill>
        <p:spPr bwMode="auto">
          <a:xfrm>
            <a:off x="6414640" y="1677531"/>
            <a:ext cx="1734481" cy="1631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8" name="Google Shape;858;p19"/>
          <p:cNvSpPr txBox="1">
            <a:spLocks noGrp="1"/>
          </p:cNvSpPr>
          <p:nvPr>
            <p:ph type="title"/>
          </p:nvPr>
        </p:nvSpPr>
        <p:spPr>
          <a:xfrm>
            <a:off x="510619" y="1468891"/>
            <a:ext cx="2711667" cy="1082700"/>
          </a:xfrm>
          <a:prstGeom prst="rect">
            <a:avLst/>
          </a:prstGeom>
        </p:spPr>
        <p:txBody>
          <a:bodyPr spcFirstLastPara="1" wrap="square" lIns="0" tIns="0" rIns="0" bIns="0" anchor="t" anchorCtr="0">
            <a:noAutofit/>
          </a:bodyPr>
          <a:lstStyle/>
          <a:p>
            <a:pPr lvl="0" algn="ctr"/>
            <a:r>
              <a:rPr lang="es-MX" sz="4000" b="1" dirty="0">
                <a:effectLst>
                  <a:outerShdw blurRad="38100" dist="38100" dir="2700000" algn="tl">
                    <a:srgbClr val="000000">
                      <a:alpha val="43137"/>
                    </a:srgbClr>
                  </a:outerShdw>
                </a:effectLst>
              </a:rPr>
              <a:t>CANTIDAD DE PQRS POR MUNICIPIO</a:t>
            </a:r>
            <a:endParaRPr sz="4000" dirty="0"/>
          </a:p>
        </p:txBody>
      </p:sp>
      <p:sp>
        <p:nvSpPr>
          <p:cNvPr id="860" name="Google Shape;860;p19"/>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42" name="Google Shape;3917;p48"/>
          <p:cNvGrpSpPr/>
          <p:nvPr/>
        </p:nvGrpSpPr>
        <p:grpSpPr>
          <a:xfrm>
            <a:off x="6124631" y="1324867"/>
            <a:ext cx="2845197" cy="3014903"/>
            <a:chOff x="2244025" y="145922"/>
            <a:chExt cx="4382832" cy="4762352"/>
          </a:xfrm>
        </p:grpSpPr>
        <p:grpSp>
          <p:nvGrpSpPr>
            <p:cNvPr id="143" name="Google Shape;3918;p48"/>
            <p:cNvGrpSpPr/>
            <p:nvPr/>
          </p:nvGrpSpPr>
          <p:grpSpPr>
            <a:xfrm>
              <a:off x="4124355" y="330300"/>
              <a:ext cx="2502502" cy="3373185"/>
              <a:chOff x="5785580" y="1232275"/>
              <a:chExt cx="2502502" cy="3373185"/>
            </a:xfrm>
          </p:grpSpPr>
          <p:sp>
            <p:nvSpPr>
              <p:cNvPr id="291" name="Google Shape;3919;p48"/>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3920;p48"/>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3921;p48"/>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3922;p48"/>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3923;p48"/>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3924;p48"/>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3925;p48"/>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3926;p48"/>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3927;p48"/>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928;p48"/>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929;p48"/>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930;p48"/>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931;p48"/>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932;p48"/>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933;p48"/>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934;p48"/>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935;p48"/>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936;p48"/>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937;p48"/>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938;p48"/>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939;p48"/>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940;p48"/>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941;p48"/>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942;p48"/>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943;p48"/>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944;p48"/>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945;p48"/>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946;p48"/>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947;p48"/>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948;p48"/>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949;p48"/>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950;p48"/>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951;p48"/>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952;p48"/>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953;p48"/>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954;p48"/>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955;p48"/>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 name="Google Shape;3956;p48"/>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3957;p48"/>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958;p48"/>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3959;p48"/>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960;p48"/>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961;p48"/>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962;p48"/>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963;p48"/>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964;p48"/>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965;p48"/>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966;p48"/>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5" name="Google Shape;3967;p48"/>
            <p:cNvGrpSpPr/>
            <p:nvPr/>
          </p:nvGrpSpPr>
          <p:grpSpPr>
            <a:xfrm>
              <a:off x="3457891" y="2611797"/>
              <a:ext cx="595122" cy="410622"/>
              <a:chOff x="5119116" y="3513772"/>
              <a:chExt cx="595122" cy="410622"/>
            </a:xfrm>
          </p:grpSpPr>
          <p:sp>
            <p:nvSpPr>
              <p:cNvPr id="274" name="Google Shape;3968;p48"/>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3969;p48"/>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3970;p48"/>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3971;p48"/>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3972;p48"/>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3973;p48"/>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3974;p48"/>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3975;p48"/>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3976;p48"/>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3977;p48"/>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3978;p48"/>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3979;p48"/>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3980;p48"/>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3981;p48"/>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3982;p48"/>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3983;p48"/>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3984;p48"/>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6" name="Google Shape;3985;p48"/>
            <p:cNvGrpSpPr/>
            <p:nvPr/>
          </p:nvGrpSpPr>
          <p:grpSpPr>
            <a:xfrm>
              <a:off x="3545044" y="2530263"/>
              <a:ext cx="529590" cy="371284"/>
              <a:chOff x="5206269" y="3432238"/>
              <a:chExt cx="529590" cy="371284"/>
            </a:xfrm>
          </p:grpSpPr>
          <p:sp>
            <p:nvSpPr>
              <p:cNvPr id="258" name="Google Shape;3986;p48"/>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3987;p48"/>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3988;p48"/>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3989;p48"/>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3990;p48"/>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3991;p48"/>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3992;p48"/>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3993;p48"/>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3994;p48"/>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3995;p48"/>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3996;p48"/>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3997;p48"/>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3998;p48"/>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3999;p48"/>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4000;p48"/>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4001;p48"/>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7" name="Google Shape;4002;p48"/>
            <p:cNvGrpSpPr/>
            <p:nvPr/>
          </p:nvGrpSpPr>
          <p:grpSpPr>
            <a:xfrm>
              <a:off x="3528852" y="2451777"/>
              <a:ext cx="529590" cy="371284"/>
              <a:chOff x="5190077" y="3353752"/>
              <a:chExt cx="529590" cy="371284"/>
            </a:xfrm>
          </p:grpSpPr>
          <p:sp>
            <p:nvSpPr>
              <p:cNvPr id="242" name="Google Shape;4003;p48"/>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4004;p48"/>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4005;p48"/>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4006;p48"/>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4007;p48"/>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4008;p48"/>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4009;p48"/>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4010;p48"/>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4011;p48"/>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4012;p48"/>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4013;p48"/>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4014;p48"/>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4015;p48"/>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4016;p48"/>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4017;p48"/>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4018;p48"/>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8" name="Google Shape;4019;p48"/>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4020;p48"/>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4021;p48"/>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4022;p48"/>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4023;p48"/>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4024;p48"/>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4025;p48"/>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4026;p48"/>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4027;p48"/>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4028;p48"/>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4029;p48"/>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4030;p48"/>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4031;p48"/>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4032;p48"/>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4033;p48"/>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4034;p48"/>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4035;p48"/>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4036;p48"/>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4037;p48"/>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4038;p48"/>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4039;p48"/>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4040;p48"/>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4041;p48"/>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4042;p48"/>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4043;p48"/>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4044;p48"/>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4045;p48"/>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4046;p48"/>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4047;p48"/>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4048;p48"/>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4049;p48"/>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4050;p48"/>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4051;p48"/>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4052;p48"/>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4053;p48"/>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4054;p48"/>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4055;p48"/>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4056;p48"/>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4057;p48"/>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4058;p48"/>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4059;p48"/>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4060;p48"/>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4061;p48"/>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4062;p48"/>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4063;p48"/>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4064;p48"/>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4065;p48"/>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4066;p48"/>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4067;p48"/>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4068;p48"/>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4069;p48"/>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4070;p48"/>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4071;p48"/>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4072;p48"/>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4073;p48"/>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4074;p48"/>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4075;p48"/>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4076;p48"/>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4077;p48"/>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078;p48"/>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079;p48"/>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080;p48"/>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081;p48"/>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082;p48"/>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083;p48"/>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084;p48"/>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085;p48"/>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4086;p48"/>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4087;p48"/>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4088;p48"/>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8" name="Google Shape;4089;p48"/>
            <p:cNvGrpSpPr/>
            <p:nvPr/>
          </p:nvGrpSpPr>
          <p:grpSpPr>
            <a:xfrm flipH="1">
              <a:off x="2710663" y="2723583"/>
              <a:ext cx="319677" cy="242660"/>
              <a:chOff x="6621095" y="1452181"/>
              <a:chExt cx="330894" cy="250785"/>
            </a:xfrm>
          </p:grpSpPr>
          <p:sp>
            <p:nvSpPr>
              <p:cNvPr id="237" name="Google Shape;4090;p4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4091;p4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4092;p4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4093;p4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4094;p4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9" name="Google Shape;4095;p48"/>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4096;p48"/>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1" name="Google Shape;4097;p48"/>
            <p:cNvGrpSpPr/>
            <p:nvPr/>
          </p:nvGrpSpPr>
          <p:grpSpPr>
            <a:xfrm>
              <a:off x="4651669" y="468299"/>
              <a:ext cx="319677" cy="242660"/>
              <a:chOff x="6621095" y="1452181"/>
              <a:chExt cx="330894" cy="250785"/>
            </a:xfrm>
          </p:grpSpPr>
          <p:sp>
            <p:nvSpPr>
              <p:cNvPr id="232" name="Google Shape;4098;p4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4099;p4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4100;p4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4101;p4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4102;p4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328" name="Picture 4" descr="http://pijaossalud.com.co/logoanima.png"/>
          <p:cNvPicPr>
            <a:picLocks noChangeAspect="1" noChangeArrowheads="1"/>
          </p:cNvPicPr>
          <p:nvPr/>
        </p:nvPicPr>
        <p:blipFill>
          <a:blip r:embed="rId3"/>
          <a:srcRect/>
          <a:stretch>
            <a:fillRect/>
          </a:stretch>
        </p:blipFill>
        <p:spPr bwMode="auto">
          <a:xfrm>
            <a:off x="7751900" y="2144901"/>
            <a:ext cx="864498" cy="813381"/>
          </a:xfrm>
          <a:prstGeom prst="rect">
            <a:avLst/>
          </a:prstGeom>
          <a:noFill/>
          <a:ln w="9525">
            <a:noFill/>
            <a:miter lim="800000"/>
            <a:headEnd/>
            <a:tailEnd/>
          </a:ln>
        </p:spPr>
      </p:pic>
      <p:graphicFrame>
        <p:nvGraphicFramePr>
          <p:cNvPr id="2" name="Tabla 1">
            <a:extLst>
              <a:ext uri="{FF2B5EF4-FFF2-40B4-BE49-F238E27FC236}">
                <a16:creationId xmlns:a16="http://schemas.microsoft.com/office/drawing/2014/main" id="{415B1508-0C4D-9D78-CA8C-70917A67D5F2}"/>
              </a:ext>
            </a:extLst>
          </p:cNvPr>
          <p:cNvGraphicFramePr>
            <a:graphicFrameLocks noGrp="1"/>
          </p:cNvGraphicFramePr>
          <p:nvPr>
            <p:extLst>
              <p:ext uri="{D42A27DB-BD31-4B8C-83A1-F6EECF244321}">
                <p14:modId xmlns:p14="http://schemas.microsoft.com/office/powerpoint/2010/main" val="3309005521"/>
              </p:ext>
            </p:extLst>
          </p:nvPr>
        </p:nvGraphicFramePr>
        <p:xfrm>
          <a:off x="3438614" y="646975"/>
          <a:ext cx="2330678" cy="3990104"/>
        </p:xfrm>
        <a:graphic>
          <a:graphicData uri="http://schemas.openxmlformats.org/drawingml/2006/table">
            <a:tbl>
              <a:tblPr/>
              <a:tblGrid>
                <a:gridCol w="1165339">
                  <a:extLst>
                    <a:ext uri="{9D8B030D-6E8A-4147-A177-3AD203B41FA5}">
                      <a16:colId xmlns:a16="http://schemas.microsoft.com/office/drawing/2014/main" val="1983020233"/>
                    </a:ext>
                  </a:extLst>
                </a:gridCol>
                <a:gridCol w="1165339">
                  <a:extLst>
                    <a:ext uri="{9D8B030D-6E8A-4147-A177-3AD203B41FA5}">
                      <a16:colId xmlns:a16="http://schemas.microsoft.com/office/drawing/2014/main" val="423645645"/>
                    </a:ext>
                  </a:extLst>
                </a:gridCol>
              </a:tblGrid>
              <a:tr h="128506">
                <a:tc>
                  <a:txBody>
                    <a:bodyPr/>
                    <a:lstStyle/>
                    <a:p>
                      <a:pPr algn="l" fontAlgn="b"/>
                      <a:r>
                        <a:rPr lang="es-CO" sz="1200" b="1" i="0" u="none" strike="noStrike">
                          <a:solidFill>
                            <a:srgbClr val="000000"/>
                          </a:solidFill>
                          <a:effectLst/>
                          <a:latin typeface="Aptos Narrow" panose="020B0004020202020204" pitchFamily="34" charset="0"/>
                        </a:rPr>
                        <a:t>MUNICPIO</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l" fontAlgn="b"/>
                      <a:r>
                        <a:rPr lang="es-CO" sz="1200" b="1" i="0" u="none" strike="noStrike">
                          <a:solidFill>
                            <a:srgbClr val="000000"/>
                          </a:solidFill>
                          <a:effectLst/>
                          <a:latin typeface="Aptos Narrow" panose="020B0004020202020204" pitchFamily="34" charset="0"/>
                        </a:rPr>
                        <a:t>CANTIDAD</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973488320"/>
                  </a:ext>
                </a:extLst>
              </a:tr>
              <a:tr h="128506">
                <a:tc>
                  <a:txBody>
                    <a:bodyPr/>
                    <a:lstStyle/>
                    <a:p>
                      <a:pPr algn="l" fontAlgn="b"/>
                      <a:r>
                        <a:rPr lang="es-CO" sz="1200" b="1" i="0" u="none" strike="noStrike">
                          <a:solidFill>
                            <a:srgbClr val="000000"/>
                          </a:solidFill>
                          <a:effectLst/>
                          <a:latin typeface="Aptos Narrow" panose="020B0004020202020204" pitchFamily="34" charset="0"/>
                        </a:rPr>
                        <a:t>ATACO</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5</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709591444"/>
                  </a:ext>
                </a:extLst>
              </a:tr>
              <a:tr h="128506">
                <a:tc>
                  <a:txBody>
                    <a:bodyPr/>
                    <a:lstStyle/>
                    <a:p>
                      <a:pPr algn="l" fontAlgn="b"/>
                      <a:r>
                        <a:rPr lang="es-CO" sz="1200" b="1" i="0" u="none" strike="noStrike">
                          <a:solidFill>
                            <a:srgbClr val="000000"/>
                          </a:solidFill>
                          <a:effectLst/>
                          <a:latin typeface="Aptos Narrow" panose="020B0004020202020204" pitchFamily="34" charset="0"/>
                        </a:rPr>
                        <a:t>CHAPARRAL</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69</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517781576"/>
                  </a:ext>
                </a:extLst>
              </a:tr>
              <a:tr h="128506">
                <a:tc>
                  <a:txBody>
                    <a:bodyPr/>
                    <a:lstStyle/>
                    <a:p>
                      <a:pPr algn="l" fontAlgn="b"/>
                      <a:r>
                        <a:rPr lang="es-CO" sz="1200" b="1" i="0" u="none" strike="noStrike">
                          <a:solidFill>
                            <a:srgbClr val="000000"/>
                          </a:solidFill>
                          <a:effectLst/>
                          <a:latin typeface="Aptos Narrow" panose="020B0004020202020204" pitchFamily="34" charset="0"/>
                        </a:rPr>
                        <a:t>COYAIMA</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23</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554073708"/>
                  </a:ext>
                </a:extLst>
              </a:tr>
              <a:tr h="128506">
                <a:tc>
                  <a:txBody>
                    <a:bodyPr/>
                    <a:lstStyle/>
                    <a:p>
                      <a:pPr algn="l" fontAlgn="b"/>
                      <a:r>
                        <a:rPr lang="es-CO" sz="1200" b="1" i="0" u="none" strike="noStrike">
                          <a:solidFill>
                            <a:srgbClr val="000000"/>
                          </a:solidFill>
                          <a:effectLst/>
                          <a:latin typeface="Aptos Narrow" panose="020B0004020202020204" pitchFamily="34" charset="0"/>
                        </a:rPr>
                        <a:t>GUATICA</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14</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48678359"/>
                  </a:ext>
                </a:extLst>
              </a:tr>
              <a:tr h="0">
                <a:tc>
                  <a:txBody>
                    <a:bodyPr/>
                    <a:lstStyle/>
                    <a:p>
                      <a:pPr algn="l" fontAlgn="b"/>
                      <a:r>
                        <a:rPr lang="es-CO" sz="1200" b="1" i="0" u="none" strike="noStrike">
                          <a:solidFill>
                            <a:srgbClr val="000000"/>
                          </a:solidFill>
                          <a:effectLst/>
                          <a:latin typeface="Aptos Narrow" panose="020B0004020202020204" pitchFamily="34" charset="0"/>
                        </a:rPr>
                        <a:t>IBAGUE</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117</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066197787"/>
                  </a:ext>
                </a:extLst>
              </a:tr>
              <a:tr h="128506">
                <a:tc>
                  <a:txBody>
                    <a:bodyPr/>
                    <a:lstStyle/>
                    <a:p>
                      <a:pPr algn="l" fontAlgn="b"/>
                      <a:r>
                        <a:rPr lang="es-CO" sz="1200" b="1" i="0" u="none" strike="noStrike">
                          <a:solidFill>
                            <a:srgbClr val="000000"/>
                          </a:solidFill>
                          <a:effectLst/>
                          <a:latin typeface="Aptos Narrow" panose="020B0004020202020204" pitchFamily="34" charset="0"/>
                        </a:rPr>
                        <a:t>MARSELLA</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5</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67605366"/>
                  </a:ext>
                </a:extLst>
              </a:tr>
              <a:tr h="128506">
                <a:tc>
                  <a:txBody>
                    <a:bodyPr/>
                    <a:lstStyle/>
                    <a:p>
                      <a:pPr algn="l" fontAlgn="b"/>
                      <a:r>
                        <a:rPr lang="es-CO" sz="1200" b="1" i="0" u="none" strike="noStrike">
                          <a:solidFill>
                            <a:srgbClr val="000000"/>
                          </a:solidFill>
                          <a:effectLst/>
                          <a:latin typeface="Aptos Narrow" panose="020B0004020202020204" pitchFamily="34" charset="0"/>
                        </a:rPr>
                        <a:t>MISTRATO</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11</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514095419"/>
                  </a:ext>
                </a:extLst>
              </a:tr>
              <a:tr h="128506">
                <a:tc>
                  <a:txBody>
                    <a:bodyPr/>
                    <a:lstStyle/>
                    <a:p>
                      <a:pPr algn="l" fontAlgn="b"/>
                      <a:r>
                        <a:rPr lang="es-CO" sz="1200" b="1" i="0" u="none" strike="noStrike">
                          <a:solidFill>
                            <a:srgbClr val="000000"/>
                          </a:solidFill>
                          <a:effectLst/>
                          <a:latin typeface="Aptos Narrow" panose="020B0004020202020204" pitchFamily="34" charset="0"/>
                        </a:rPr>
                        <a:t>NATAGAIMA</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29</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145134300"/>
                  </a:ext>
                </a:extLst>
              </a:tr>
              <a:tr h="128506">
                <a:tc>
                  <a:txBody>
                    <a:bodyPr/>
                    <a:lstStyle/>
                    <a:p>
                      <a:pPr algn="l" fontAlgn="b"/>
                      <a:r>
                        <a:rPr lang="es-CO" sz="1200" b="1" i="0" u="none" strike="noStrike">
                          <a:solidFill>
                            <a:srgbClr val="000000"/>
                          </a:solidFill>
                          <a:effectLst/>
                          <a:latin typeface="Aptos Narrow" panose="020B0004020202020204" pitchFamily="34" charset="0"/>
                        </a:rPr>
                        <a:t>ORTEGA</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42</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151520427"/>
                  </a:ext>
                </a:extLst>
              </a:tr>
              <a:tr h="128506">
                <a:tc>
                  <a:txBody>
                    <a:bodyPr/>
                    <a:lstStyle/>
                    <a:p>
                      <a:pPr algn="l" fontAlgn="b"/>
                      <a:r>
                        <a:rPr lang="es-CO" sz="1200" b="1" i="0" u="none" strike="noStrike">
                          <a:solidFill>
                            <a:srgbClr val="000000"/>
                          </a:solidFill>
                          <a:effectLst/>
                          <a:latin typeface="Aptos Narrow" panose="020B0004020202020204" pitchFamily="34" charset="0"/>
                        </a:rPr>
                        <a:t>PEREIRA</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63</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81608819"/>
                  </a:ext>
                </a:extLst>
              </a:tr>
              <a:tr h="128506">
                <a:tc>
                  <a:txBody>
                    <a:bodyPr/>
                    <a:lstStyle/>
                    <a:p>
                      <a:pPr algn="l" fontAlgn="b"/>
                      <a:r>
                        <a:rPr lang="es-CO" sz="1200" b="1" i="0" u="none" strike="noStrike">
                          <a:solidFill>
                            <a:srgbClr val="000000"/>
                          </a:solidFill>
                          <a:effectLst/>
                          <a:latin typeface="Aptos Narrow" panose="020B0004020202020204" pitchFamily="34" charset="0"/>
                        </a:rPr>
                        <a:t>PLANADAS</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9</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572064426"/>
                  </a:ext>
                </a:extLst>
              </a:tr>
              <a:tr h="128506">
                <a:tc>
                  <a:txBody>
                    <a:bodyPr/>
                    <a:lstStyle/>
                    <a:p>
                      <a:pPr algn="l" fontAlgn="b"/>
                      <a:r>
                        <a:rPr lang="es-CO" sz="1200" b="1" i="0" u="none" strike="noStrike">
                          <a:solidFill>
                            <a:srgbClr val="000000"/>
                          </a:solidFill>
                          <a:effectLst/>
                          <a:latin typeface="Aptos Narrow" panose="020B0004020202020204" pitchFamily="34" charset="0"/>
                        </a:rPr>
                        <a:t>PRADO</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2</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264535248"/>
                  </a:ext>
                </a:extLst>
              </a:tr>
              <a:tr h="242810">
                <a:tc>
                  <a:txBody>
                    <a:bodyPr/>
                    <a:lstStyle/>
                    <a:p>
                      <a:pPr algn="l" fontAlgn="b"/>
                      <a:r>
                        <a:rPr lang="es-CO" sz="1200" b="1" i="0" u="none" strike="noStrike">
                          <a:solidFill>
                            <a:srgbClr val="000000"/>
                          </a:solidFill>
                          <a:effectLst/>
                          <a:latin typeface="Aptos Narrow" panose="020B0004020202020204" pitchFamily="34" charset="0"/>
                        </a:rPr>
                        <a:t>PUEBLO RICO</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17</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179934399"/>
                  </a:ext>
                </a:extLst>
              </a:tr>
              <a:tr h="242810">
                <a:tc>
                  <a:txBody>
                    <a:bodyPr/>
                    <a:lstStyle/>
                    <a:p>
                      <a:pPr algn="l" fontAlgn="b"/>
                      <a:r>
                        <a:rPr lang="es-CO" sz="1200" b="1" i="0" u="none" strike="noStrike">
                          <a:solidFill>
                            <a:srgbClr val="000000"/>
                          </a:solidFill>
                          <a:effectLst/>
                          <a:latin typeface="Aptos Narrow" panose="020B0004020202020204" pitchFamily="34" charset="0"/>
                        </a:rPr>
                        <a:t>PUERTO GAITAN</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22</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157097391"/>
                  </a:ext>
                </a:extLst>
              </a:tr>
              <a:tr h="242810">
                <a:tc>
                  <a:txBody>
                    <a:bodyPr/>
                    <a:lstStyle/>
                    <a:p>
                      <a:pPr algn="l" fontAlgn="b"/>
                      <a:r>
                        <a:rPr lang="es-CO" sz="1200" b="1" i="0" u="none" strike="noStrike">
                          <a:solidFill>
                            <a:srgbClr val="000000"/>
                          </a:solidFill>
                          <a:effectLst/>
                          <a:latin typeface="Aptos Narrow" panose="020B0004020202020204" pitchFamily="34" charset="0"/>
                        </a:rPr>
                        <a:t>PURIFICACION</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31</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93633594"/>
                  </a:ext>
                </a:extLst>
              </a:tr>
              <a:tr h="128506">
                <a:tc>
                  <a:txBody>
                    <a:bodyPr/>
                    <a:lstStyle/>
                    <a:p>
                      <a:pPr algn="l" fontAlgn="b"/>
                      <a:r>
                        <a:rPr lang="es-CO" sz="1200" b="1" i="0" u="none" strike="noStrike">
                          <a:solidFill>
                            <a:srgbClr val="000000"/>
                          </a:solidFill>
                          <a:effectLst/>
                          <a:latin typeface="Aptos Narrow" panose="020B0004020202020204" pitchFamily="34" charset="0"/>
                        </a:rPr>
                        <a:t>QUINCHIA</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27</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032231142"/>
                  </a:ext>
                </a:extLst>
              </a:tr>
              <a:tr h="128506">
                <a:tc>
                  <a:txBody>
                    <a:bodyPr/>
                    <a:lstStyle/>
                    <a:p>
                      <a:pPr algn="l" fontAlgn="b"/>
                      <a:r>
                        <a:rPr lang="es-CO" sz="1200" b="1" i="0" u="none" strike="noStrike">
                          <a:solidFill>
                            <a:srgbClr val="000000"/>
                          </a:solidFill>
                          <a:effectLst/>
                          <a:latin typeface="Aptos Narrow" panose="020B0004020202020204" pitchFamily="34" charset="0"/>
                        </a:rPr>
                        <a:t>RIOBLANCO</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8</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885215034"/>
                  </a:ext>
                </a:extLst>
              </a:tr>
              <a:tr h="128506">
                <a:tc>
                  <a:txBody>
                    <a:bodyPr/>
                    <a:lstStyle/>
                    <a:p>
                      <a:pPr algn="l" fontAlgn="b"/>
                      <a:r>
                        <a:rPr lang="es-CO" sz="1200" b="1" i="0" u="none" strike="noStrike">
                          <a:solidFill>
                            <a:srgbClr val="000000"/>
                          </a:solidFill>
                          <a:effectLst/>
                          <a:latin typeface="Aptos Narrow" panose="020B0004020202020204" pitchFamily="34" charset="0"/>
                        </a:rPr>
                        <a:t>SALDA-A</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a:solidFill>
                            <a:srgbClr val="000000"/>
                          </a:solidFill>
                          <a:effectLst/>
                          <a:latin typeface="Aptos Narrow" panose="020B0004020202020204" pitchFamily="34" charset="0"/>
                        </a:rPr>
                        <a:t>10</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435849276"/>
                  </a:ext>
                </a:extLst>
              </a:tr>
              <a:tr h="242810">
                <a:tc>
                  <a:txBody>
                    <a:bodyPr/>
                    <a:lstStyle/>
                    <a:p>
                      <a:pPr algn="l" fontAlgn="b"/>
                      <a:r>
                        <a:rPr lang="es-CO" sz="1200" b="1" i="0" u="none" strike="noStrike">
                          <a:solidFill>
                            <a:srgbClr val="000000"/>
                          </a:solidFill>
                          <a:effectLst/>
                          <a:latin typeface="Aptos Narrow" panose="020B0004020202020204" pitchFamily="34" charset="0"/>
                        </a:rPr>
                        <a:t>SAN ANTONIO</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r" fontAlgn="b"/>
                      <a:r>
                        <a:rPr lang="es-CO" sz="1200" b="1" i="0" u="none" strike="noStrike" dirty="0">
                          <a:solidFill>
                            <a:srgbClr val="000000"/>
                          </a:solidFill>
                          <a:effectLst/>
                          <a:latin typeface="Aptos Narrow" panose="020B0004020202020204" pitchFamily="34" charset="0"/>
                        </a:rPr>
                        <a:t>17</a:t>
                      </a:r>
                    </a:p>
                  </a:txBody>
                  <a:tcPr marL="5799" marR="5799" marT="5799"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841724705"/>
                  </a:ext>
                </a:extLst>
              </a:tr>
            </a:tbl>
          </a:graphicData>
        </a:graphic>
      </p:graphicFrame>
    </p:spTree>
    <p:extLst>
      <p:ext uri="{BB962C8B-B14F-4D97-AF65-F5344CB8AC3E}">
        <p14:creationId xmlns:p14="http://schemas.microsoft.com/office/powerpoint/2010/main" val="3807243214"/>
      </p:ext>
    </p:extLst>
  </p:cSld>
  <p:clrMapOvr>
    <a:masterClrMapping/>
  </p:clrMapOvr>
</p:sld>
</file>

<file path=ppt/theme/theme1.xml><?xml version="1.0" encoding="utf-8"?>
<a:theme xmlns:a="http://schemas.openxmlformats.org/drawingml/2006/main" name="Badge">
  <a:themeElements>
    <a:clrScheme name="Personalizado 5">
      <a:dk1>
        <a:sysClr val="windowText" lastClr="000000"/>
      </a:dk1>
      <a:lt1>
        <a:sysClr val="window" lastClr="FFFFFF"/>
      </a:lt1>
      <a:dk2>
        <a:srgbClr val="0000FF"/>
      </a:dk2>
      <a:lt2>
        <a:srgbClr val="EEECE1"/>
      </a:lt2>
      <a:accent1>
        <a:srgbClr val="0000FF"/>
      </a:accent1>
      <a:accent2>
        <a:srgbClr val="00B050"/>
      </a:accent2>
      <a:accent3>
        <a:srgbClr val="9BBB59"/>
      </a:accent3>
      <a:accent4>
        <a:srgbClr val="00B050"/>
      </a:accent4>
      <a:accent5>
        <a:srgbClr val="0000FF"/>
      </a:accent5>
      <a:accent6>
        <a:srgbClr val="005827"/>
      </a:accent6>
      <a:hlink>
        <a:srgbClr val="0000FF"/>
      </a:hlink>
      <a:folHlink>
        <a:srgbClr val="0000FF"/>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5811</TotalTime>
  <Words>1469</Words>
  <Application>Microsoft Office PowerPoint</Application>
  <PresentationFormat>Presentación en pantalla (16:9)</PresentationFormat>
  <Paragraphs>355</Paragraphs>
  <Slides>24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Calibri</vt:lpstr>
      <vt:lpstr>Arial</vt:lpstr>
      <vt:lpstr>Gill Sans MT</vt:lpstr>
      <vt:lpstr>Barlow</vt:lpstr>
      <vt:lpstr>Barlow Light</vt:lpstr>
      <vt:lpstr>Impact</vt:lpstr>
      <vt:lpstr>Aptos Narrow</vt:lpstr>
      <vt:lpstr>Badge</vt:lpstr>
      <vt:lpstr>INFORME SIAU  I TRIMESTRE   2024</vt:lpstr>
      <vt:lpstr>SATISFACCION USUARIOS </vt:lpstr>
      <vt:lpstr>SATISFACCION GLOBAL POR COMPONENTE</vt:lpstr>
      <vt:lpstr>SATISFACCION POR MUNICIPIO</vt:lpstr>
      <vt:lpstr>SATISFACCION POR MUNICIPIO</vt:lpstr>
      <vt:lpstr>MECANISMOS DE SOCIALIZACION</vt:lpstr>
      <vt:lpstr>ACCIONES DE MEJORA</vt:lpstr>
      <vt:lpstr>PETICIONES, QUEJAS, RECLAMOS Y SUGERENCIAS</vt:lpstr>
      <vt:lpstr>CANTIDAD DE PQRS POR MUNICIPIO</vt:lpstr>
      <vt:lpstr>MOTIVOS GENERALES  DE PQRS</vt:lpstr>
      <vt:lpstr>IPS CON MAYOR NUMERO DE PQRS</vt:lpstr>
      <vt:lpstr>MECANISMOS DE SOCIALIZACION  DE LAS PQRS</vt:lpstr>
      <vt:lpstr>ACCIONES DE MEJORA</vt:lpstr>
      <vt:lpstr>BUZON DE SUGERENCIAS</vt:lpstr>
      <vt:lpstr>CAPACITACION USUARIOS</vt:lpstr>
      <vt:lpstr>MECANISMOS DE SOCIALIZACION</vt:lpstr>
      <vt:lpstr>POLITICA PARTICIPACION SOCIAL EN SALUD</vt:lpstr>
      <vt:lpstr>SOLICITUDES DE TRANSPORTE</vt:lpstr>
      <vt:lpstr>CARTA DESEMPEÑO, DERECHOS Y DEBERES</vt:lpstr>
      <vt:lpstr>CAPACITACION FUNCIONARIOS</vt:lpstr>
      <vt:lpstr>INDICADORES 0256</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SIAU  I TRIMESTRE 2022</dc:title>
  <dc:creator>SIAU</dc:creator>
  <cp:lastModifiedBy>Profesional SIAU</cp:lastModifiedBy>
  <cp:revision>78</cp:revision>
  <dcterms:modified xsi:type="dcterms:W3CDTF">2024-06-25T18:19:34Z</dcterms:modified>
</cp:coreProperties>
</file>