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11"/>
  </p:notesMasterIdLst>
  <p:sldIdLst>
    <p:sldId id="319" r:id="rId2"/>
    <p:sldId id="331" r:id="rId3"/>
    <p:sldId id="330" r:id="rId4"/>
    <p:sldId id="261" r:id="rId5"/>
    <p:sldId id="332" r:id="rId6"/>
    <p:sldId id="333" r:id="rId7"/>
    <p:sldId id="334" r:id="rId8"/>
    <p:sldId id="335" r:id="rId9"/>
    <p:sldId id="336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1EF"/>
    <a:srgbClr val="180CB4"/>
    <a:srgbClr val="2EA576"/>
    <a:srgbClr val="2516E1"/>
    <a:srgbClr val="1C10BD"/>
    <a:srgbClr val="21699E"/>
    <a:srgbClr val="73B8D3"/>
    <a:srgbClr val="2887C2"/>
    <a:srgbClr val="276FA0"/>
    <a:srgbClr val="FFE9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42" autoAdjust="0"/>
  </p:normalViewPr>
  <p:slideViewPr>
    <p:cSldViewPr>
      <p:cViewPr varScale="1">
        <p:scale>
          <a:sx n="83" d="100"/>
          <a:sy n="83" d="100"/>
        </p:scale>
        <p:origin x="161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accent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accent1"/>
                </a:solidFill>
              </a:rPr>
              <a:t>SATISFACCION GLOBAL 98,64 % </a:t>
            </a:r>
          </a:p>
          <a:p>
            <a:pPr>
              <a:defRPr>
                <a:solidFill>
                  <a:schemeClr val="accent1"/>
                </a:solidFill>
              </a:defRPr>
            </a:pPr>
            <a:r>
              <a:rPr lang="en-US" dirty="0">
                <a:solidFill>
                  <a:schemeClr val="accent1"/>
                </a:solidFill>
              </a:rPr>
              <a:t>II TRIMESTRE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accent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SATISFACCION GLOBAL IV TRIMESTRE 2023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2000"/>
                    </a:schemeClr>
                  </a:gs>
                  <a:gs pos="100000">
                    <a:schemeClr val="accent1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1-AE89-4C45-81B4-DAC2DA04522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2000"/>
                    </a:schemeClr>
                  </a:gs>
                  <a:gs pos="100000">
                    <a:schemeClr val="accent2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3-AE89-4C45-81B4-DAC2DA04522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2000"/>
                    </a:schemeClr>
                  </a:gs>
                  <a:gs pos="100000">
                    <a:schemeClr val="accent3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5-AE89-4C45-81B4-DAC2DA045223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2000"/>
                    </a:schemeClr>
                  </a:gs>
                  <a:gs pos="100000">
                    <a:schemeClr val="accent4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7-AE89-4C45-81B4-DAC2DA045223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6000"/>
                      <a:lumMod val="102000"/>
                    </a:schemeClr>
                  </a:gs>
                  <a:gs pos="100000">
                    <a:schemeClr val="accent5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9-AE89-4C45-81B4-DAC2DA045223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96000"/>
                      <a:lumMod val="102000"/>
                    </a:schemeClr>
                  </a:gs>
                  <a:gs pos="100000">
                    <a:schemeClr val="accent6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B-AE89-4C45-81B4-DAC2DA045223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96000"/>
                      <a:lumMod val="102000"/>
                    </a:schemeClr>
                  </a:gs>
                  <a:gs pos="100000">
                    <a:schemeClr val="accent1">
                      <a:lumMod val="60000"/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D-AE89-4C45-81B4-DAC2DA0452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Hoja1!$A$2:$A$8</c:f>
              <c:strCache>
                <c:ptCount val="7"/>
                <c:pt idx="0">
                  <c:v>ACCESIBILIDAD</c:v>
                </c:pt>
                <c:pt idx="1">
                  <c:v>OPORTUNIDAD</c:v>
                </c:pt>
                <c:pt idx="2">
                  <c:v>INSTALACIONES</c:v>
                </c:pt>
                <c:pt idx="3">
                  <c:v>ATENCION</c:v>
                </c:pt>
                <c:pt idx="4">
                  <c:v>INFORMACION</c:v>
                </c:pt>
                <c:pt idx="5">
                  <c:v>PARTICIPACION</c:v>
                </c:pt>
                <c:pt idx="6">
                  <c:v>SATISFACCION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19.739999999999998</c:v>
                </c:pt>
                <c:pt idx="1">
                  <c:v>19.84</c:v>
                </c:pt>
                <c:pt idx="2">
                  <c:v>9.76</c:v>
                </c:pt>
                <c:pt idx="3">
                  <c:v>9.82</c:v>
                </c:pt>
                <c:pt idx="4">
                  <c:v>15.95</c:v>
                </c:pt>
                <c:pt idx="5">
                  <c:v>3.86</c:v>
                </c:pt>
                <c:pt idx="6">
                  <c:v>19.670000000000002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E89-4C45-81B4-DAC2DA045223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accent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accent1"/>
                </a:solidFill>
              </a:rPr>
              <a:t>SATISFACCION TOLIMA 98,55%</a:t>
            </a:r>
          </a:p>
          <a:p>
            <a:pPr>
              <a:defRPr>
                <a:solidFill>
                  <a:schemeClr val="accent1"/>
                </a:solidFill>
              </a:defRPr>
            </a:pPr>
            <a:r>
              <a:rPr lang="en-US" dirty="0">
                <a:solidFill>
                  <a:schemeClr val="accent1"/>
                </a:solidFill>
              </a:rPr>
              <a:t>II TRIMESTRE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accent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SATISFACCION TOLIMA IV TRIMESTRE 2023 98,55%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2000"/>
                    </a:schemeClr>
                  </a:gs>
                  <a:gs pos="100000">
                    <a:schemeClr val="accent1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1-FCED-4FA2-BA94-477284F08F17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2000"/>
                    </a:schemeClr>
                  </a:gs>
                  <a:gs pos="100000">
                    <a:schemeClr val="accent2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3-FCED-4FA2-BA94-477284F08F17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2000"/>
                    </a:schemeClr>
                  </a:gs>
                  <a:gs pos="100000">
                    <a:schemeClr val="accent3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5-FCED-4FA2-BA94-477284F08F17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2000"/>
                    </a:schemeClr>
                  </a:gs>
                  <a:gs pos="100000">
                    <a:schemeClr val="accent4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7-FCED-4FA2-BA94-477284F08F17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6000"/>
                      <a:lumMod val="102000"/>
                    </a:schemeClr>
                  </a:gs>
                  <a:gs pos="100000">
                    <a:schemeClr val="accent5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9-FCED-4FA2-BA94-477284F08F17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96000"/>
                      <a:lumMod val="102000"/>
                    </a:schemeClr>
                  </a:gs>
                  <a:gs pos="100000">
                    <a:schemeClr val="accent6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B-FCED-4FA2-BA94-477284F08F17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96000"/>
                      <a:lumMod val="102000"/>
                    </a:schemeClr>
                  </a:gs>
                  <a:gs pos="100000">
                    <a:schemeClr val="accent1">
                      <a:lumMod val="60000"/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D-FCED-4FA2-BA94-477284F08F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Hoja1!$A$2:$A$8</c:f>
              <c:strCache>
                <c:ptCount val="7"/>
                <c:pt idx="0">
                  <c:v>ACCESIBILIDAD</c:v>
                </c:pt>
                <c:pt idx="1">
                  <c:v>OPORTUNIDAD</c:v>
                </c:pt>
                <c:pt idx="2">
                  <c:v>INSTALACIONES</c:v>
                </c:pt>
                <c:pt idx="3">
                  <c:v>ATENCION</c:v>
                </c:pt>
                <c:pt idx="4">
                  <c:v>INFORMACION</c:v>
                </c:pt>
                <c:pt idx="5">
                  <c:v>PARTICIPACION</c:v>
                </c:pt>
                <c:pt idx="6">
                  <c:v>SATISFACCION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19.79</c:v>
                </c:pt>
                <c:pt idx="1">
                  <c:v>19.98</c:v>
                </c:pt>
                <c:pt idx="2">
                  <c:v>9.69</c:v>
                </c:pt>
                <c:pt idx="3">
                  <c:v>9.7899999999999991</c:v>
                </c:pt>
                <c:pt idx="4">
                  <c:v>15.93</c:v>
                </c:pt>
                <c:pt idx="5">
                  <c:v>3.78</c:v>
                </c:pt>
                <c:pt idx="6">
                  <c:v>19.59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CED-4FA2-BA94-477284F08F1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accent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CO" dirty="0"/>
              <a:t>SATISFACCION RISARALDA 98,5 % </a:t>
            </a:r>
          </a:p>
          <a:p>
            <a:pPr>
              <a:defRPr>
                <a:solidFill>
                  <a:schemeClr val="accent1"/>
                </a:solidFill>
              </a:defRPr>
            </a:pPr>
            <a:r>
              <a:rPr lang="es-CO" dirty="0"/>
              <a:t>II  TRIMESTRE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accent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SATISFACCION RISARALDA 98,5 % IV TRIMESTRE 2023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2000"/>
                    </a:schemeClr>
                  </a:gs>
                  <a:gs pos="100000">
                    <a:schemeClr val="accent1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1-883D-48F3-8256-DD7CDAAA922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2000"/>
                    </a:schemeClr>
                  </a:gs>
                  <a:gs pos="100000">
                    <a:schemeClr val="accent2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3-883D-48F3-8256-DD7CDAAA922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2000"/>
                    </a:schemeClr>
                  </a:gs>
                  <a:gs pos="100000">
                    <a:schemeClr val="accent3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5-883D-48F3-8256-DD7CDAAA922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2000"/>
                    </a:schemeClr>
                  </a:gs>
                  <a:gs pos="100000">
                    <a:schemeClr val="accent4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7-883D-48F3-8256-DD7CDAAA9225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6000"/>
                      <a:lumMod val="102000"/>
                    </a:schemeClr>
                  </a:gs>
                  <a:gs pos="100000">
                    <a:schemeClr val="accent5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9-883D-48F3-8256-DD7CDAAA9225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96000"/>
                      <a:lumMod val="102000"/>
                    </a:schemeClr>
                  </a:gs>
                  <a:gs pos="100000">
                    <a:schemeClr val="accent6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B-883D-48F3-8256-DD7CDAAA9225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96000"/>
                      <a:lumMod val="102000"/>
                    </a:schemeClr>
                  </a:gs>
                  <a:gs pos="100000">
                    <a:schemeClr val="accent1">
                      <a:lumMod val="60000"/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D-883D-48F3-8256-DD7CDAAA922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Hoja1!$A$2:$A$8</c:f>
              <c:strCache>
                <c:ptCount val="7"/>
                <c:pt idx="0">
                  <c:v>ACCESIBILIDAD</c:v>
                </c:pt>
                <c:pt idx="1">
                  <c:v>OPORTUNIDAD</c:v>
                </c:pt>
                <c:pt idx="2">
                  <c:v>INSTALACIONES</c:v>
                </c:pt>
                <c:pt idx="3">
                  <c:v>ATENCION</c:v>
                </c:pt>
                <c:pt idx="4">
                  <c:v>INFORMACION</c:v>
                </c:pt>
                <c:pt idx="5">
                  <c:v>PARTICIPACION</c:v>
                </c:pt>
                <c:pt idx="6">
                  <c:v>SATISFACCION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19.59</c:v>
                </c:pt>
                <c:pt idx="1">
                  <c:v>19.52</c:v>
                </c:pt>
                <c:pt idx="2">
                  <c:v>9.84</c:v>
                </c:pt>
                <c:pt idx="3">
                  <c:v>9.84</c:v>
                </c:pt>
                <c:pt idx="4">
                  <c:v>15.98</c:v>
                </c:pt>
                <c:pt idx="5">
                  <c:v>3.98</c:v>
                </c:pt>
                <c:pt idx="6">
                  <c:v>19.75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83D-48F3-8256-DD7CDAAA9225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accent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accent1"/>
                </a:solidFill>
              </a:rPr>
              <a:t>SATISFACCION META 99,98 % </a:t>
            </a:r>
          </a:p>
          <a:p>
            <a:pPr>
              <a:defRPr>
                <a:solidFill>
                  <a:schemeClr val="accent1"/>
                </a:solidFill>
              </a:defRPr>
            </a:pPr>
            <a:r>
              <a:rPr lang="en-US" dirty="0">
                <a:solidFill>
                  <a:schemeClr val="accent1"/>
                </a:solidFill>
              </a:rPr>
              <a:t>II TRIMESTRE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accent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333333333333329E-2"/>
          <c:y val="0.26656668307086612"/>
          <c:w val="0.82916666666666672"/>
          <c:h val="0.51537327755905515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SATISFACCION META  99,98 % IV TRIMESTRE 2023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2000"/>
                    </a:schemeClr>
                  </a:gs>
                  <a:gs pos="100000">
                    <a:schemeClr val="accent1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1-1875-454D-ABDE-38A2B94EE76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2000"/>
                    </a:schemeClr>
                  </a:gs>
                  <a:gs pos="100000">
                    <a:schemeClr val="accent2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3-1875-454D-ABDE-38A2B94EE76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2000"/>
                    </a:schemeClr>
                  </a:gs>
                  <a:gs pos="100000">
                    <a:schemeClr val="accent3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5-1875-454D-ABDE-38A2B94EE76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2000"/>
                    </a:schemeClr>
                  </a:gs>
                  <a:gs pos="100000">
                    <a:schemeClr val="accent4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7-1875-454D-ABDE-38A2B94EE76F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6000"/>
                      <a:lumMod val="102000"/>
                    </a:schemeClr>
                  </a:gs>
                  <a:gs pos="100000">
                    <a:schemeClr val="accent5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9-1875-454D-ABDE-38A2B94EE76F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96000"/>
                      <a:lumMod val="102000"/>
                    </a:schemeClr>
                  </a:gs>
                  <a:gs pos="100000">
                    <a:schemeClr val="accent6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B-1875-454D-ABDE-38A2B94EE76F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96000"/>
                      <a:lumMod val="102000"/>
                    </a:schemeClr>
                  </a:gs>
                  <a:gs pos="100000">
                    <a:schemeClr val="accent1">
                      <a:lumMod val="60000"/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D-1875-454D-ABDE-38A2B94EE76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Hoja1!$A$2:$A$8</c:f>
              <c:strCache>
                <c:ptCount val="7"/>
                <c:pt idx="0">
                  <c:v>ACCESIBILIDAD</c:v>
                </c:pt>
                <c:pt idx="1">
                  <c:v>OPORTUNIDAD</c:v>
                </c:pt>
                <c:pt idx="2">
                  <c:v>INSTALACIONES</c:v>
                </c:pt>
                <c:pt idx="3">
                  <c:v>ATENCION</c:v>
                </c:pt>
                <c:pt idx="4">
                  <c:v>INFORMACION</c:v>
                </c:pt>
                <c:pt idx="5">
                  <c:v>PARTICIPACION</c:v>
                </c:pt>
                <c:pt idx="6">
                  <c:v>SATISFACCION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20</c:v>
                </c:pt>
                <c:pt idx="1">
                  <c:v>20</c:v>
                </c:pt>
                <c:pt idx="2">
                  <c:v>10</c:v>
                </c:pt>
                <c:pt idx="3">
                  <c:v>10</c:v>
                </c:pt>
                <c:pt idx="4">
                  <c:v>16</c:v>
                </c:pt>
                <c:pt idx="5">
                  <c:v>4</c:v>
                </c:pt>
                <c:pt idx="6">
                  <c:v>19.98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875-454D-ABDE-38A2B94EE76F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89264A-1463-4C0E-A574-81596B0AD198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O"/>
        </a:p>
      </dgm:t>
    </dgm:pt>
    <dgm:pt modelId="{711539DD-C6D9-41D2-9C3D-762099B563DD}">
      <dgm:prSet phldrT="[Texto]"/>
      <dgm:spPr/>
      <dgm:t>
        <a:bodyPr/>
        <a:lstStyle/>
        <a:p>
          <a:endParaRPr lang="es-CO" b="1" dirty="0">
            <a:solidFill>
              <a:schemeClr val="bg1"/>
            </a:solidFill>
          </a:endParaRPr>
        </a:p>
        <a:p>
          <a:r>
            <a:rPr lang="es-CO" b="1" dirty="0">
              <a:solidFill>
                <a:schemeClr val="bg1"/>
              </a:solidFill>
            </a:rPr>
            <a:t>Pijaos Salud EPS – I hace presencia en los departamentos de Tolima, Risaralda y Meta con un total de 18 oficinas para atención a los usuarios.</a:t>
          </a:r>
        </a:p>
      </dgm:t>
    </dgm:pt>
    <dgm:pt modelId="{79CD0B83-7179-4012-A37A-8A85D9C45F7D}" type="parTrans" cxnId="{57911BB7-4954-43AB-9E9D-DA05C3C82AF6}">
      <dgm:prSet/>
      <dgm:spPr/>
      <dgm:t>
        <a:bodyPr/>
        <a:lstStyle/>
        <a:p>
          <a:endParaRPr lang="es-CO"/>
        </a:p>
      </dgm:t>
    </dgm:pt>
    <dgm:pt modelId="{D15D17CA-B492-4E6B-B55D-9A94453E33B9}" type="sibTrans" cxnId="{57911BB7-4954-43AB-9E9D-DA05C3C82AF6}">
      <dgm:prSet/>
      <dgm:spPr/>
      <dgm:t>
        <a:bodyPr/>
        <a:lstStyle/>
        <a:p>
          <a:endParaRPr lang="es-CO"/>
        </a:p>
      </dgm:t>
    </dgm:pt>
    <dgm:pt modelId="{194AD28A-DA8F-4766-B18A-5649C41B83F2}">
      <dgm:prSet phldrT="[Texto]" custT="1"/>
      <dgm:spPr/>
      <dgm:t>
        <a:bodyPr/>
        <a:lstStyle/>
        <a:p>
          <a:r>
            <a:rPr lang="es-CO" sz="1000" dirty="0"/>
            <a:t>Oficinas de atención al usuario con equipos de computo, internet, pagina web y línea telefónica fija</a:t>
          </a:r>
        </a:p>
      </dgm:t>
    </dgm:pt>
    <dgm:pt modelId="{0FCDE4DA-441B-4A51-B84A-6D889BAF5543}" type="parTrans" cxnId="{D3A400A5-CCA9-4E36-8BFB-A8D1A3FDA514}">
      <dgm:prSet/>
      <dgm:spPr/>
      <dgm:t>
        <a:bodyPr/>
        <a:lstStyle/>
        <a:p>
          <a:endParaRPr lang="es-CO"/>
        </a:p>
      </dgm:t>
    </dgm:pt>
    <dgm:pt modelId="{876D3113-3C56-4CC2-8020-9912AEE2220E}" type="sibTrans" cxnId="{D3A400A5-CCA9-4E36-8BFB-A8D1A3FDA514}">
      <dgm:prSet/>
      <dgm:spPr/>
      <dgm:t>
        <a:bodyPr/>
        <a:lstStyle/>
        <a:p>
          <a:endParaRPr lang="es-CO"/>
        </a:p>
      </dgm:t>
    </dgm:pt>
    <dgm:pt modelId="{2982B31E-6514-4153-852B-E851CD74B331}">
      <dgm:prSet phldrT="[Texto]" custT="1"/>
      <dgm:spPr/>
      <dgm:t>
        <a:bodyPr/>
        <a:lstStyle/>
        <a:p>
          <a:r>
            <a:rPr lang="es-CO" sz="1000" dirty="0">
              <a:solidFill>
                <a:schemeClr val="bg1"/>
              </a:solidFill>
            </a:rPr>
            <a:t>Tramite de autorizaciones, recepción de PQRS, aseguramiento y novedades, capacitación a los usuarios, asociaciones de usuarios, informar y orientar a los usuarios con calidad y oportunidad </a:t>
          </a:r>
        </a:p>
      </dgm:t>
    </dgm:pt>
    <dgm:pt modelId="{C7101089-28E9-4573-BF86-6A160AB7DDC4}" type="parTrans" cxnId="{F467FCAC-A7A2-4A11-A880-EF20F53F8DA6}">
      <dgm:prSet/>
      <dgm:spPr/>
      <dgm:t>
        <a:bodyPr/>
        <a:lstStyle/>
        <a:p>
          <a:endParaRPr lang="es-CO"/>
        </a:p>
      </dgm:t>
    </dgm:pt>
    <dgm:pt modelId="{F41E9D6A-B1EF-4027-8E44-A39C145C48E9}" type="sibTrans" cxnId="{F467FCAC-A7A2-4A11-A880-EF20F53F8DA6}">
      <dgm:prSet/>
      <dgm:spPr/>
      <dgm:t>
        <a:bodyPr/>
        <a:lstStyle/>
        <a:p>
          <a:endParaRPr lang="es-CO"/>
        </a:p>
      </dgm:t>
    </dgm:pt>
    <dgm:pt modelId="{062214D3-C0F8-48D8-959B-45746093977F}">
      <dgm:prSet phldrT="[Texto]"/>
      <dgm:spPr/>
      <dgm:t>
        <a:bodyPr/>
        <a:lstStyle/>
        <a:p>
          <a:r>
            <a:rPr lang="es-CO" dirty="0">
              <a:solidFill>
                <a:schemeClr val="bg1"/>
              </a:solidFill>
            </a:rPr>
            <a:t>Promotores capacitados para atender a los usuarios con trato digno y humanizado</a:t>
          </a:r>
        </a:p>
      </dgm:t>
    </dgm:pt>
    <dgm:pt modelId="{64EFE5E2-68C7-4300-A5E6-1A0C2DBE188E}" type="parTrans" cxnId="{824BB190-3C9D-437C-8A88-11C4311F1387}">
      <dgm:prSet/>
      <dgm:spPr/>
      <dgm:t>
        <a:bodyPr/>
        <a:lstStyle/>
        <a:p>
          <a:endParaRPr lang="es-CO"/>
        </a:p>
      </dgm:t>
    </dgm:pt>
    <dgm:pt modelId="{7EF43D03-1D28-443C-A069-38E0CFA27A76}" type="sibTrans" cxnId="{824BB190-3C9D-437C-8A88-11C4311F1387}">
      <dgm:prSet/>
      <dgm:spPr/>
      <dgm:t>
        <a:bodyPr/>
        <a:lstStyle/>
        <a:p>
          <a:endParaRPr lang="es-CO"/>
        </a:p>
      </dgm:t>
    </dgm:pt>
    <dgm:pt modelId="{37F7A6B2-AC1B-47AD-8E43-17A0AB22914E}">
      <dgm:prSet phldrT="[Texto]" custT="1"/>
      <dgm:spPr/>
      <dgm:t>
        <a:bodyPr/>
        <a:lstStyle/>
        <a:p>
          <a:r>
            <a:rPr lang="es-CO" sz="1000" dirty="0">
              <a:solidFill>
                <a:schemeClr val="bg1"/>
              </a:solidFill>
            </a:rPr>
            <a:t>Infraestructura adecuada, la cual garantiza seguridad y excelencia al momento de la atención a los usuarios.</a:t>
          </a:r>
        </a:p>
      </dgm:t>
    </dgm:pt>
    <dgm:pt modelId="{F003F474-9BF1-4AC2-B564-A481284785EC}" type="parTrans" cxnId="{62D024F3-8544-4064-BB31-117A92DCF94C}">
      <dgm:prSet/>
      <dgm:spPr/>
      <dgm:t>
        <a:bodyPr/>
        <a:lstStyle/>
        <a:p>
          <a:endParaRPr lang="es-CO"/>
        </a:p>
      </dgm:t>
    </dgm:pt>
    <dgm:pt modelId="{0B92D546-38E3-411B-994D-84B8CC4BA0F1}" type="sibTrans" cxnId="{62D024F3-8544-4064-BB31-117A92DCF94C}">
      <dgm:prSet/>
      <dgm:spPr/>
      <dgm:t>
        <a:bodyPr/>
        <a:lstStyle/>
        <a:p>
          <a:endParaRPr lang="es-CO"/>
        </a:p>
      </dgm:t>
    </dgm:pt>
    <dgm:pt modelId="{E33DA1B8-7A9A-49FA-BE51-50F306BABBDB}" type="pres">
      <dgm:prSet presAssocID="{1989264A-1463-4C0E-A574-81596B0AD19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EF669FB-EE8A-4369-A0FE-FEBA44B4CE93}" type="pres">
      <dgm:prSet presAssocID="{711539DD-C6D9-41D2-9C3D-762099B563DD}" presName="centerShape" presStyleLbl="node0" presStyleIdx="0" presStyleCnt="1" custScaleX="115405" custScaleY="110839"/>
      <dgm:spPr/>
    </dgm:pt>
    <dgm:pt modelId="{325DA8C5-4DC8-481B-A98A-9034CBC374DF}" type="pres">
      <dgm:prSet presAssocID="{194AD28A-DA8F-4766-B18A-5649C41B83F2}" presName="node" presStyleLbl="node1" presStyleIdx="0" presStyleCnt="4" custScaleX="127983" custScaleY="125931" custRadScaleRad="108546" custRadScaleInc="3086">
        <dgm:presLayoutVars>
          <dgm:bulletEnabled val="1"/>
        </dgm:presLayoutVars>
      </dgm:prSet>
      <dgm:spPr/>
    </dgm:pt>
    <dgm:pt modelId="{E5D11FF1-016F-41F6-BA71-CFF6926EC079}" type="pres">
      <dgm:prSet presAssocID="{194AD28A-DA8F-4766-B18A-5649C41B83F2}" presName="dummy" presStyleCnt="0"/>
      <dgm:spPr/>
    </dgm:pt>
    <dgm:pt modelId="{C474E9A2-3D4F-4FC0-8C73-B9FA1FC3ECAB}" type="pres">
      <dgm:prSet presAssocID="{876D3113-3C56-4CC2-8020-9912AEE2220E}" presName="sibTrans" presStyleLbl="sibTrans2D1" presStyleIdx="0" presStyleCnt="4" custScaleX="113683" custScaleY="109580"/>
      <dgm:spPr/>
    </dgm:pt>
    <dgm:pt modelId="{C7995ED3-3D50-4956-B77B-BBD87B551460}" type="pres">
      <dgm:prSet presAssocID="{2982B31E-6514-4153-852B-E851CD74B331}" presName="node" presStyleLbl="node1" presStyleIdx="1" presStyleCnt="4" custScaleX="145462" custScaleY="141119" custRadScaleRad="120864" custRadScaleInc="-1377">
        <dgm:presLayoutVars>
          <dgm:bulletEnabled val="1"/>
        </dgm:presLayoutVars>
      </dgm:prSet>
      <dgm:spPr/>
    </dgm:pt>
    <dgm:pt modelId="{4D3B5A6E-D62F-4191-80D7-7DEA80B8AF8E}" type="pres">
      <dgm:prSet presAssocID="{2982B31E-6514-4153-852B-E851CD74B331}" presName="dummy" presStyleCnt="0"/>
      <dgm:spPr/>
    </dgm:pt>
    <dgm:pt modelId="{42D22400-CFAC-4900-B798-D3EE8D1D5E92}" type="pres">
      <dgm:prSet presAssocID="{F41E9D6A-B1EF-4027-8E44-A39C145C48E9}" presName="sibTrans" presStyleLbl="sibTrans2D1" presStyleIdx="1" presStyleCnt="4" custScaleX="108632" custScaleY="107385"/>
      <dgm:spPr/>
    </dgm:pt>
    <dgm:pt modelId="{2E231F5A-5143-4338-B837-F04BEE3F0BED}" type="pres">
      <dgm:prSet presAssocID="{062214D3-C0F8-48D8-959B-45746093977F}" presName="node" presStyleLbl="node1" presStyleIdx="2" presStyleCnt="4" custScaleX="115505" custScaleY="108532" custRadScaleRad="94383" custRadScaleInc="-7837">
        <dgm:presLayoutVars>
          <dgm:bulletEnabled val="1"/>
        </dgm:presLayoutVars>
      </dgm:prSet>
      <dgm:spPr/>
    </dgm:pt>
    <dgm:pt modelId="{084EEF4D-D711-4D6D-840C-54FCDED1201F}" type="pres">
      <dgm:prSet presAssocID="{062214D3-C0F8-48D8-959B-45746093977F}" presName="dummy" presStyleCnt="0"/>
      <dgm:spPr/>
    </dgm:pt>
    <dgm:pt modelId="{3D467869-05F9-4C0D-971C-AEF7D280017E}" type="pres">
      <dgm:prSet presAssocID="{7EF43D03-1D28-443C-A069-38E0CFA27A76}" presName="sibTrans" presStyleLbl="sibTrans2D1" presStyleIdx="2" presStyleCnt="4" custScaleX="104608" custScaleY="107385"/>
      <dgm:spPr/>
    </dgm:pt>
    <dgm:pt modelId="{9369521D-4C4A-4AD7-984D-A1FB8ECFACAA}" type="pres">
      <dgm:prSet presAssocID="{37F7A6B2-AC1B-47AD-8E43-17A0AB22914E}" presName="node" presStyleLbl="node1" presStyleIdx="3" presStyleCnt="4" custScaleX="134312" custScaleY="128640" custRadScaleRad="117662" custRadScaleInc="-5677">
        <dgm:presLayoutVars>
          <dgm:bulletEnabled val="1"/>
        </dgm:presLayoutVars>
      </dgm:prSet>
      <dgm:spPr/>
    </dgm:pt>
    <dgm:pt modelId="{78720ADE-9E6B-4601-8530-F96757DAA819}" type="pres">
      <dgm:prSet presAssocID="{37F7A6B2-AC1B-47AD-8E43-17A0AB22914E}" presName="dummy" presStyleCnt="0"/>
      <dgm:spPr/>
    </dgm:pt>
    <dgm:pt modelId="{4EFB4701-1FAC-4549-B716-D6C416E4C244}" type="pres">
      <dgm:prSet presAssocID="{0B92D546-38E3-411B-994D-84B8CC4BA0F1}" presName="sibTrans" presStyleLbl="sibTrans2D1" presStyleIdx="3" presStyleCnt="4" custScaleX="107495" custScaleY="109580"/>
      <dgm:spPr/>
    </dgm:pt>
  </dgm:ptLst>
  <dgm:cxnLst>
    <dgm:cxn modelId="{0716A43F-1380-48EF-9F50-3AEDCB768315}" type="presOf" srcId="{1989264A-1463-4C0E-A574-81596B0AD198}" destId="{E33DA1B8-7A9A-49FA-BE51-50F306BABBDB}" srcOrd="0" destOrd="0" presId="urn:microsoft.com/office/officeart/2005/8/layout/radial6"/>
    <dgm:cxn modelId="{00E3C76A-469C-4D46-835F-36959922C618}" type="presOf" srcId="{37F7A6B2-AC1B-47AD-8E43-17A0AB22914E}" destId="{9369521D-4C4A-4AD7-984D-A1FB8ECFACAA}" srcOrd="0" destOrd="0" presId="urn:microsoft.com/office/officeart/2005/8/layout/radial6"/>
    <dgm:cxn modelId="{C304D655-60A3-4DC5-83C2-29CDC56D98D5}" type="presOf" srcId="{194AD28A-DA8F-4766-B18A-5649C41B83F2}" destId="{325DA8C5-4DC8-481B-A98A-9034CBC374DF}" srcOrd="0" destOrd="0" presId="urn:microsoft.com/office/officeart/2005/8/layout/radial6"/>
    <dgm:cxn modelId="{5FBC6A85-2ABF-43CC-8627-3C52CAC69C77}" type="presOf" srcId="{062214D3-C0F8-48D8-959B-45746093977F}" destId="{2E231F5A-5143-4338-B837-F04BEE3F0BED}" srcOrd="0" destOrd="0" presId="urn:microsoft.com/office/officeart/2005/8/layout/radial6"/>
    <dgm:cxn modelId="{0AF45786-DDF7-4500-9527-B7A64CBC1954}" type="presOf" srcId="{2982B31E-6514-4153-852B-E851CD74B331}" destId="{C7995ED3-3D50-4956-B77B-BBD87B551460}" srcOrd="0" destOrd="0" presId="urn:microsoft.com/office/officeart/2005/8/layout/radial6"/>
    <dgm:cxn modelId="{824BB190-3C9D-437C-8A88-11C4311F1387}" srcId="{711539DD-C6D9-41D2-9C3D-762099B563DD}" destId="{062214D3-C0F8-48D8-959B-45746093977F}" srcOrd="2" destOrd="0" parTransId="{64EFE5E2-68C7-4300-A5E6-1A0C2DBE188E}" sibTransId="{7EF43D03-1D28-443C-A069-38E0CFA27A76}"/>
    <dgm:cxn modelId="{D3A400A5-CCA9-4E36-8BFB-A8D1A3FDA514}" srcId="{711539DD-C6D9-41D2-9C3D-762099B563DD}" destId="{194AD28A-DA8F-4766-B18A-5649C41B83F2}" srcOrd="0" destOrd="0" parTransId="{0FCDE4DA-441B-4A51-B84A-6D889BAF5543}" sibTransId="{876D3113-3C56-4CC2-8020-9912AEE2220E}"/>
    <dgm:cxn modelId="{F467FCAC-A7A2-4A11-A880-EF20F53F8DA6}" srcId="{711539DD-C6D9-41D2-9C3D-762099B563DD}" destId="{2982B31E-6514-4153-852B-E851CD74B331}" srcOrd="1" destOrd="0" parTransId="{C7101089-28E9-4573-BF86-6A160AB7DDC4}" sibTransId="{F41E9D6A-B1EF-4027-8E44-A39C145C48E9}"/>
    <dgm:cxn modelId="{57911BB7-4954-43AB-9E9D-DA05C3C82AF6}" srcId="{1989264A-1463-4C0E-A574-81596B0AD198}" destId="{711539DD-C6D9-41D2-9C3D-762099B563DD}" srcOrd="0" destOrd="0" parTransId="{79CD0B83-7179-4012-A37A-8A85D9C45F7D}" sibTransId="{D15D17CA-B492-4E6B-B55D-9A94453E33B9}"/>
    <dgm:cxn modelId="{064A79BF-0907-4F91-8E4C-A56360F7B77B}" type="presOf" srcId="{876D3113-3C56-4CC2-8020-9912AEE2220E}" destId="{C474E9A2-3D4F-4FC0-8C73-B9FA1FC3ECAB}" srcOrd="0" destOrd="0" presId="urn:microsoft.com/office/officeart/2005/8/layout/radial6"/>
    <dgm:cxn modelId="{486DEDBF-0C27-4D26-9101-D52AD8FA771E}" type="presOf" srcId="{0B92D546-38E3-411B-994D-84B8CC4BA0F1}" destId="{4EFB4701-1FAC-4549-B716-D6C416E4C244}" srcOrd="0" destOrd="0" presId="urn:microsoft.com/office/officeart/2005/8/layout/radial6"/>
    <dgm:cxn modelId="{A278B9D5-35BC-484F-9627-DCD5E7A081BC}" type="presOf" srcId="{711539DD-C6D9-41D2-9C3D-762099B563DD}" destId="{9EF669FB-EE8A-4369-A0FE-FEBA44B4CE93}" srcOrd="0" destOrd="0" presId="urn:microsoft.com/office/officeart/2005/8/layout/radial6"/>
    <dgm:cxn modelId="{105E7CE1-2FD0-4AA9-BB1E-FDFB997F4C44}" type="presOf" srcId="{7EF43D03-1D28-443C-A069-38E0CFA27A76}" destId="{3D467869-05F9-4C0D-971C-AEF7D280017E}" srcOrd="0" destOrd="0" presId="urn:microsoft.com/office/officeart/2005/8/layout/radial6"/>
    <dgm:cxn modelId="{62D024F3-8544-4064-BB31-117A92DCF94C}" srcId="{711539DD-C6D9-41D2-9C3D-762099B563DD}" destId="{37F7A6B2-AC1B-47AD-8E43-17A0AB22914E}" srcOrd="3" destOrd="0" parTransId="{F003F474-9BF1-4AC2-B564-A481284785EC}" sibTransId="{0B92D546-38E3-411B-994D-84B8CC4BA0F1}"/>
    <dgm:cxn modelId="{CC511DFE-D56D-4B59-8EBF-5A03E30B4CE0}" type="presOf" srcId="{F41E9D6A-B1EF-4027-8E44-A39C145C48E9}" destId="{42D22400-CFAC-4900-B798-D3EE8D1D5E92}" srcOrd="0" destOrd="0" presId="urn:microsoft.com/office/officeart/2005/8/layout/radial6"/>
    <dgm:cxn modelId="{F71CA111-792A-4ACC-BCF7-1B11E857E126}" type="presParOf" srcId="{E33DA1B8-7A9A-49FA-BE51-50F306BABBDB}" destId="{9EF669FB-EE8A-4369-A0FE-FEBA44B4CE93}" srcOrd="0" destOrd="0" presId="urn:microsoft.com/office/officeart/2005/8/layout/radial6"/>
    <dgm:cxn modelId="{8858EF7E-B6A5-402C-AEEB-15A2AD6CEEB6}" type="presParOf" srcId="{E33DA1B8-7A9A-49FA-BE51-50F306BABBDB}" destId="{325DA8C5-4DC8-481B-A98A-9034CBC374DF}" srcOrd="1" destOrd="0" presId="urn:microsoft.com/office/officeart/2005/8/layout/radial6"/>
    <dgm:cxn modelId="{84DBF981-A344-429D-8598-F8DB8D7A8AAA}" type="presParOf" srcId="{E33DA1B8-7A9A-49FA-BE51-50F306BABBDB}" destId="{E5D11FF1-016F-41F6-BA71-CFF6926EC079}" srcOrd="2" destOrd="0" presId="urn:microsoft.com/office/officeart/2005/8/layout/radial6"/>
    <dgm:cxn modelId="{E168FA2C-3F1A-4C34-BC55-21CB0616FBF1}" type="presParOf" srcId="{E33DA1B8-7A9A-49FA-BE51-50F306BABBDB}" destId="{C474E9A2-3D4F-4FC0-8C73-B9FA1FC3ECAB}" srcOrd="3" destOrd="0" presId="urn:microsoft.com/office/officeart/2005/8/layout/radial6"/>
    <dgm:cxn modelId="{526517F7-5823-4E3C-BCC8-278220128300}" type="presParOf" srcId="{E33DA1B8-7A9A-49FA-BE51-50F306BABBDB}" destId="{C7995ED3-3D50-4956-B77B-BBD87B551460}" srcOrd="4" destOrd="0" presId="urn:microsoft.com/office/officeart/2005/8/layout/radial6"/>
    <dgm:cxn modelId="{6AC92892-5F9D-4B62-B003-FFD77731DCCA}" type="presParOf" srcId="{E33DA1B8-7A9A-49FA-BE51-50F306BABBDB}" destId="{4D3B5A6E-D62F-4191-80D7-7DEA80B8AF8E}" srcOrd="5" destOrd="0" presId="urn:microsoft.com/office/officeart/2005/8/layout/radial6"/>
    <dgm:cxn modelId="{8EC19BDE-753E-4C87-8EE0-4969055725BC}" type="presParOf" srcId="{E33DA1B8-7A9A-49FA-BE51-50F306BABBDB}" destId="{42D22400-CFAC-4900-B798-D3EE8D1D5E92}" srcOrd="6" destOrd="0" presId="urn:microsoft.com/office/officeart/2005/8/layout/radial6"/>
    <dgm:cxn modelId="{68614639-C49C-4209-8774-32FDDB5F23B3}" type="presParOf" srcId="{E33DA1B8-7A9A-49FA-BE51-50F306BABBDB}" destId="{2E231F5A-5143-4338-B837-F04BEE3F0BED}" srcOrd="7" destOrd="0" presId="urn:microsoft.com/office/officeart/2005/8/layout/radial6"/>
    <dgm:cxn modelId="{B29016AB-9593-4441-BB7D-DAB10B50BB89}" type="presParOf" srcId="{E33DA1B8-7A9A-49FA-BE51-50F306BABBDB}" destId="{084EEF4D-D711-4D6D-840C-54FCDED1201F}" srcOrd="8" destOrd="0" presId="urn:microsoft.com/office/officeart/2005/8/layout/radial6"/>
    <dgm:cxn modelId="{18EA93BC-C2CA-4011-8E65-D656F579C1B5}" type="presParOf" srcId="{E33DA1B8-7A9A-49FA-BE51-50F306BABBDB}" destId="{3D467869-05F9-4C0D-971C-AEF7D280017E}" srcOrd="9" destOrd="0" presId="urn:microsoft.com/office/officeart/2005/8/layout/radial6"/>
    <dgm:cxn modelId="{12914A01-9800-4572-9496-F9C557A7C533}" type="presParOf" srcId="{E33DA1B8-7A9A-49FA-BE51-50F306BABBDB}" destId="{9369521D-4C4A-4AD7-984D-A1FB8ECFACAA}" srcOrd="10" destOrd="0" presId="urn:microsoft.com/office/officeart/2005/8/layout/radial6"/>
    <dgm:cxn modelId="{F98A3B65-4284-4360-8F4E-CF2EAA4AD062}" type="presParOf" srcId="{E33DA1B8-7A9A-49FA-BE51-50F306BABBDB}" destId="{78720ADE-9E6B-4601-8530-F96757DAA819}" srcOrd="11" destOrd="0" presId="urn:microsoft.com/office/officeart/2005/8/layout/radial6"/>
    <dgm:cxn modelId="{0E3F6CC3-E432-4657-89CF-708AF9F845C3}" type="presParOf" srcId="{E33DA1B8-7A9A-49FA-BE51-50F306BABBDB}" destId="{4EFB4701-1FAC-4549-B716-D6C416E4C244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B4701-1FAC-4549-B716-D6C416E4C244}">
      <dsp:nvSpPr>
        <dsp:cNvPr id="0" name=""/>
        <dsp:cNvSpPr/>
      </dsp:nvSpPr>
      <dsp:spPr>
        <a:xfrm>
          <a:off x="1189918" y="381991"/>
          <a:ext cx="3847737" cy="3922369"/>
        </a:xfrm>
        <a:prstGeom prst="blockArc">
          <a:avLst>
            <a:gd name="adj1" fmla="val 10613625"/>
            <a:gd name="adj2" fmla="val 16875061"/>
            <a:gd name="adj3" fmla="val 464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467869-05F9-4C0D-971C-AEF7D280017E}">
      <dsp:nvSpPr>
        <dsp:cNvPr id="0" name=""/>
        <dsp:cNvSpPr/>
      </dsp:nvSpPr>
      <dsp:spPr>
        <a:xfrm>
          <a:off x="1240101" y="396999"/>
          <a:ext cx="3744398" cy="3843800"/>
        </a:xfrm>
        <a:prstGeom prst="blockArc">
          <a:avLst>
            <a:gd name="adj1" fmla="val 4647538"/>
            <a:gd name="adj2" fmla="val 10565795"/>
            <a:gd name="adj3" fmla="val 464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D22400-CFAC-4900-B798-D3EE8D1D5E92}">
      <dsp:nvSpPr>
        <dsp:cNvPr id="0" name=""/>
        <dsp:cNvSpPr/>
      </dsp:nvSpPr>
      <dsp:spPr>
        <a:xfrm>
          <a:off x="1845665" y="380872"/>
          <a:ext cx="3888435" cy="3843800"/>
        </a:xfrm>
        <a:prstGeom prst="blockArc">
          <a:avLst>
            <a:gd name="adj1" fmla="val 115584"/>
            <a:gd name="adj2" fmla="val 5988857"/>
            <a:gd name="adj3" fmla="val 464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74E9A2-3D4F-4FC0-8C73-B9FA1FC3ECAB}">
      <dsp:nvSpPr>
        <dsp:cNvPr id="0" name=""/>
        <dsp:cNvSpPr/>
      </dsp:nvSpPr>
      <dsp:spPr>
        <a:xfrm>
          <a:off x="1754360" y="383364"/>
          <a:ext cx="4069234" cy="3922369"/>
        </a:xfrm>
        <a:prstGeom prst="blockArc">
          <a:avLst>
            <a:gd name="adj1" fmla="val 15538920"/>
            <a:gd name="adj2" fmla="val 33411"/>
            <a:gd name="adj3" fmla="val 464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F669FB-EE8A-4369-A0FE-FEBA44B4CE93}">
      <dsp:nvSpPr>
        <dsp:cNvPr id="0" name=""/>
        <dsp:cNvSpPr/>
      </dsp:nvSpPr>
      <dsp:spPr>
        <a:xfrm>
          <a:off x="2472770" y="1462977"/>
          <a:ext cx="1902879" cy="18275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000" b="1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b="1" kern="1200" dirty="0">
              <a:solidFill>
                <a:schemeClr val="bg1"/>
              </a:solidFill>
            </a:rPr>
            <a:t>Pijaos Salud EPS – I hace presencia en los departamentos de Tolima, Risaralda y Meta con un total de 18 oficinas para atención a los usuarios.</a:t>
          </a:r>
        </a:p>
      </dsp:txBody>
      <dsp:txXfrm>
        <a:off x="2751440" y="1730622"/>
        <a:ext cx="1345539" cy="1292301"/>
      </dsp:txXfrm>
    </dsp:sp>
    <dsp:sp modelId="{325DA8C5-4DC8-481B-A98A-9034CBC374DF}">
      <dsp:nvSpPr>
        <dsp:cNvPr id="0" name=""/>
        <dsp:cNvSpPr/>
      </dsp:nvSpPr>
      <dsp:spPr>
        <a:xfrm>
          <a:off x="2716274" y="-98157"/>
          <a:ext cx="1477191" cy="145350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/>
            <a:t>Oficinas de atención al usuario con equipos de computo, internet, pagina web y línea telefónica fija</a:t>
          </a:r>
        </a:p>
      </dsp:txBody>
      <dsp:txXfrm>
        <a:off x="2932604" y="114704"/>
        <a:ext cx="1044531" cy="1027785"/>
      </dsp:txXfrm>
    </dsp:sp>
    <dsp:sp modelId="{C7995ED3-3D50-4956-B77B-BBD87B551460}">
      <dsp:nvSpPr>
        <dsp:cNvPr id="0" name=""/>
        <dsp:cNvSpPr/>
      </dsp:nvSpPr>
      <dsp:spPr>
        <a:xfrm>
          <a:off x="4697604" y="1547134"/>
          <a:ext cx="1678936" cy="162880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>
              <a:solidFill>
                <a:schemeClr val="bg1"/>
              </a:solidFill>
            </a:rPr>
            <a:t>Tramite de autorizaciones, recepción de PQRS, aseguramiento y novedades, capacitación a los usuarios, asociaciones de usuarios, informar y orientar a los usuarios con calidad y oportunidad </a:t>
          </a:r>
        </a:p>
      </dsp:txBody>
      <dsp:txXfrm>
        <a:off x="4943478" y="1785667"/>
        <a:ext cx="1187188" cy="1151742"/>
      </dsp:txXfrm>
    </dsp:sp>
    <dsp:sp modelId="{2E231F5A-5143-4338-B837-F04BEE3F0BED}">
      <dsp:nvSpPr>
        <dsp:cNvPr id="0" name=""/>
        <dsp:cNvSpPr/>
      </dsp:nvSpPr>
      <dsp:spPr>
        <a:xfrm>
          <a:off x="2825312" y="3399022"/>
          <a:ext cx="1333169" cy="12526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>
              <a:solidFill>
                <a:schemeClr val="bg1"/>
              </a:solidFill>
            </a:rPr>
            <a:t>Promotores capacitados para atender a los usuarios con trato digno y humanizado</a:t>
          </a:r>
        </a:p>
      </dsp:txBody>
      <dsp:txXfrm>
        <a:off x="3020550" y="3582474"/>
        <a:ext cx="942693" cy="885782"/>
      </dsp:txXfrm>
    </dsp:sp>
    <dsp:sp modelId="{9369521D-4C4A-4AD7-984D-A1FB8ECFACAA}">
      <dsp:nvSpPr>
        <dsp:cNvPr id="0" name=""/>
        <dsp:cNvSpPr/>
      </dsp:nvSpPr>
      <dsp:spPr>
        <a:xfrm>
          <a:off x="593058" y="1695518"/>
          <a:ext cx="1550241" cy="14847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>
              <a:solidFill>
                <a:schemeClr val="bg1"/>
              </a:solidFill>
            </a:rPr>
            <a:t>Infraestructura adecuada, la cual garantiza seguridad y excelencia al momento de la atención a los usuarios.</a:t>
          </a:r>
        </a:p>
      </dsp:txBody>
      <dsp:txXfrm>
        <a:off x="820086" y="1912958"/>
        <a:ext cx="1096185" cy="10498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78D3671-6F5A-46D3-84DD-C52441793F8E}" type="datetimeFigureOut">
              <a:rPr lang="es-CO"/>
              <a:pPr>
                <a:defRPr/>
              </a:pPr>
              <a:t>22/08/2024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F57D277-AE27-40FF-9AB4-63CDFDA03C4D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7057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35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8836082-726E-48D8-BBCA-EDFA1647EDD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0547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57D277-AE27-40FF-9AB4-63CDFDA03C4D}" type="slidenum">
              <a:rPr lang="es-CO" smtClean="0"/>
              <a:pPr>
                <a:defRPr/>
              </a:pPr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4829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pPr>
              <a:defRPr/>
            </a:pPr>
            <a:fld id="{4F76EAE7-9283-4B22-BAE0-2802F60D139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014908932"/>
      </p:ext>
    </p:extLst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0D8D-7865-450E-B422-96EC188F354A}" type="datetimeFigureOut">
              <a:rPr lang="es-CO" smtClean="0"/>
              <a:pPr/>
              <a:t>22/08/2024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9B16-5F63-44F0-9CD5-59327F8EFCB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395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0D8D-7865-450E-B422-96EC188F354A}" type="datetimeFigureOut">
              <a:rPr lang="es-CO" smtClean="0"/>
              <a:pPr/>
              <a:t>22/08/2024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9B16-5F63-44F0-9CD5-59327F8EFCB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9562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0D8D-7865-450E-B422-96EC188F354A}" type="datetimeFigureOut">
              <a:rPr lang="es-CO" smtClean="0"/>
              <a:pPr/>
              <a:t>22/08/2024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9B16-5F63-44F0-9CD5-59327F8EFCB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1588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0D8D-7865-450E-B422-96EC188F354A}" type="datetimeFigureOut">
              <a:rPr lang="es-CO" smtClean="0"/>
              <a:pPr/>
              <a:t>22/08/2024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9B16-5F63-44F0-9CD5-59327F8EFCB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1809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0D8D-7865-450E-B422-96EC188F354A}" type="datetimeFigureOut">
              <a:rPr lang="es-CO" smtClean="0"/>
              <a:pPr/>
              <a:t>22/08/2024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9B16-5F63-44F0-9CD5-59327F8EFCB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9201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0D8D-7865-450E-B422-96EC188F354A}" type="datetimeFigureOut">
              <a:rPr lang="es-CO" smtClean="0"/>
              <a:pPr/>
              <a:t>22/08/2024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9B16-5F63-44F0-9CD5-59327F8EFCB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63821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93DD4-D055-4C8E-B3E1-DBB25BCEB29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6130986"/>
      </p:ext>
    </p:extLst>
  </p:cSld>
  <p:clrMapOvr>
    <a:masterClrMapping/>
  </p:clrMapOvr>
  <p:transition spd="med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9B0D6A-EE9E-4D2C-AE5B-994CA52CDCD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9376334"/>
      </p:ext>
    </p:extLst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pPr>
              <a:defRPr/>
            </a:pPr>
            <a:fld id="{15106224-C25B-44FE-B9A0-767E123DCF9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914318"/>
      </p:ext>
    </p:extLst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pPr>
              <a:defRPr/>
            </a:pPr>
            <a:fld id="{DE02C3C1-2C54-4358-BED9-11B93ED3B82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8502790"/>
      </p:ext>
    </p:extLst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1C1DD-F3D1-4FE0-B148-50CFC8C7EE9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1330352"/>
      </p:ext>
    </p:extLst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F3320F-4E84-4045-8A58-5BA07838A17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3957725"/>
      </p:ext>
    </p:extLst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0D8D-7865-450E-B422-96EC188F354A}" type="datetimeFigureOut">
              <a:rPr lang="es-CO" smtClean="0"/>
              <a:pPr/>
              <a:t>22/08/2024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9B16-5F63-44F0-9CD5-59327F8EFCB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908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C72C41-C7A9-4493-A6EE-DB87EFCBFD2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6441276"/>
      </p:ext>
    </p:extLst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A629D-FB5E-4B38-BE48-29B71970341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509091"/>
      </p:ext>
    </p:extLst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311D4C-1A52-4485-9722-CBDD9B490D6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4535183"/>
      </p:ext>
    </p:extLst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93A0D8D-7865-450E-B422-96EC188F354A}" type="datetimeFigureOut">
              <a:rPr lang="es-CO" smtClean="0"/>
              <a:pPr/>
              <a:t>22/08/2024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CB29B16-5F63-44F0-9CD5-59327F8EFCB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606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  <p:sldLayoutId id="2147483889" r:id="rId14"/>
    <p:sldLayoutId id="2147483890" r:id="rId15"/>
    <p:sldLayoutId id="2147483891" r:id="rId16"/>
    <p:sldLayoutId id="2147483892" r:id="rId17"/>
  </p:sldLayoutIdLst>
  <p:transition spd="med">
    <p:wipe/>
  </p:transition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 bwMode="auto">
          <a:xfrm>
            <a:off x="1259632" y="2492896"/>
            <a:ext cx="7272808" cy="2016224"/>
          </a:xfrm>
          <a:prstGeom prst="rect">
            <a:avLst/>
          </a:prstGeom>
          <a:solidFill>
            <a:srgbClr val="2111EF"/>
          </a:solidFill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CO" sz="4000" dirty="0">
                <a:solidFill>
                  <a:schemeClr val="bg1"/>
                </a:solidFill>
              </a:rPr>
              <a:t>INFORME SIAU</a:t>
            </a:r>
            <a:br>
              <a:rPr lang="es-CO" sz="4000" dirty="0">
                <a:solidFill>
                  <a:schemeClr val="bg1"/>
                </a:solidFill>
              </a:rPr>
            </a:br>
            <a:r>
              <a:rPr lang="es-CO" sz="4000" dirty="0">
                <a:solidFill>
                  <a:schemeClr val="bg1"/>
                </a:solidFill>
              </a:rPr>
              <a:t>II TRIMESTRE 2024</a:t>
            </a:r>
            <a:br>
              <a:rPr lang="es-CO" sz="4000" dirty="0">
                <a:solidFill>
                  <a:schemeClr val="bg1"/>
                </a:solidFill>
              </a:rPr>
            </a:br>
            <a:r>
              <a:rPr lang="es-CO" sz="2400" dirty="0">
                <a:solidFill>
                  <a:schemeClr val="bg1"/>
                </a:solidFill>
              </a:rPr>
              <a:t>Circular Externa 008 de 2018 </a:t>
            </a:r>
          </a:p>
          <a:p>
            <a:pPr algn="ctr">
              <a:defRPr/>
            </a:pPr>
            <a:r>
              <a:rPr lang="es-CO" sz="2400" dirty="0">
                <a:solidFill>
                  <a:schemeClr val="bg1"/>
                </a:solidFill>
              </a:rPr>
              <a:t>Superintendencia Nacional de Salud</a:t>
            </a:r>
            <a:endParaRPr lang="es-CO" sz="2400" b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Picture 4" descr="http://pijaossalud.com.co/logoanim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433" y="2511777"/>
            <a:ext cx="2066397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755576" y="620688"/>
            <a:ext cx="7292046" cy="1296144"/>
          </a:xfrm>
          <a:prstGeom prst="rect">
            <a:avLst/>
          </a:prstGeom>
          <a:solidFill>
            <a:srgbClr val="2111EF"/>
          </a:solidFill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CO" sz="3600" dirty="0">
                <a:solidFill>
                  <a:schemeClr val="bg1"/>
                </a:solidFill>
              </a:rPr>
              <a:t>NUESTRAS OFICINAS DE ATENCIÓN AL USUARIO</a:t>
            </a:r>
            <a:endParaRPr lang="es-CO" sz="2000" b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http://pijaossalud.com.co/logoanim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620688"/>
            <a:ext cx="137759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9" name="Diagrama 28"/>
          <p:cNvGraphicFramePr/>
          <p:nvPr>
            <p:extLst>
              <p:ext uri="{D42A27DB-BD31-4B8C-83A1-F6EECF244321}">
                <p14:modId xmlns:p14="http://schemas.microsoft.com/office/powerpoint/2010/main" val="2401563768"/>
              </p:ext>
            </p:extLst>
          </p:nvPr>
        </p:nvGraphicFramePr>
        <p:xfrm>
          <a:off x="1134854" y="2204864"/>
          <a:ext cx="6912768" cy="46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22852890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 bwMode="auto">
          <a:xfrm>
            <a:off x="755576" y="620688"/>
            <a:ext cx="7292046" cy="1296144"/>
          </a:xfrm>
          <a:prstGeom prst="rect">
            <a:avLst/>
          </a:prstGeom>
          <a:solidFill>
            <a:srgbClr val="2111EF"/>
          </a:solidFill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CO" sz="3600" dirty="0">
                <a:solidFill>
                  <a:schemeClr val="bg1"/>
                </a:solidFill>
              </a:rPr>
              <a:t>NUESTRAS OFICINAS DE ATENCIÓN AL USUARIO</a:t>
            </a:r>
            <a:endParaRPr lang="es-CO" sz="2000" b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4" descr="http://pijaossalud.com.co/logoanim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620688"/>
            <a:ext cx="137759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675973"/>
              </p:ext>
            </p:extLst>
          </p:nvPr>
        </p:nvGraphicFramePr>
        <p:xfrm>
          <a:off x="1614562" y="1988840"/>
          <a:ext cx="6427950" cy="4573507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468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9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47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DEPARTAMENTO</a:t>
                      </a:r>
                      <a:endParaRPr lang="es-CO" sz="105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050" b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s-CO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</a:t>
                      </a:r>
                      <a:endParaRPr lang="es-CO" sz="105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865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TOLIMA</a:t>
                      </a:r>
                      <a:endParaRPr lang="es-CO" sz="105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050" b="0" u="none" strike="noStrike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ATACO</a:t>
                      </a: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pPr algn="ctr" fontAlgn="ctr"/>
                      <a:endParaRPr lang="es-CO" sz="105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CHAPARRAL </a:t>
                      </a:r>
                      <a:endParaRPr lang="es-CO" sz="105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COYAIMA </a:t>
                      </a:r>
                      <a:endParaRPr lang="es-CO" sz="105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GAITANIA </a:t>
                      </a:r>
                      <a:endParaRPr lang="es-CO" sz="105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HERRERA  </a:t>
                      </a:r>
                      <a:endParaRPr lang="es-CO" sz="105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IBAGUE </a:t>
                      </a:r>
                      <a:endParaRPr lang="es-CO" sz="105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NATAGAIMA </a:t>
                      </a:r>
                      <a:endParaRPr lang="es-CO" sz="105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ORTEGA</a:t>
                      </a:r>
                      <a:endParaRPr lang="es-CO" sz="105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PRADO</a:t>
                      </a: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PURIFICACION</a:t>
                      </a: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PLANADAS </a:t>
                      </a:r>
                      <a:endParaRPr lang="es-CO" sz="105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RIOBLANCO </a:t>
                      </a:r>
                      <a:endParaRPr lang="es-CO" sz="105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SALDAÑA</a:t>
                      </a: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 ANTONIO </a:t>
                      </a:r>
                      <a:endParaRPr lang="es-CO" sz="105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pPr algn="ctr" fontAlgn="ctr"/>
                      <a:endParaRPr lang="es-CO" sz="105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MX" sz="105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SANTIAGO PEREZ</a:t>
                      </a:r>
                      <a:endParaRPr lang="es-CO" sz="105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186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RISARALDA</a:t>
                      </a:r>
                      <a:endParaRPr lang="es-CO" sz="105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GUATICA</a:t>
                      </a:r>
                      <a:endParaRPr lang="es-CO" sz="105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MARSELLA</a:t>
                      </a:r>
                      <a:endParaRPr lang="es-CO" sz="105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MISTRATO</a:t>
                      </a:r>
                      <a:endParaRPr lang="es-CO" sz="105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PEREIRA</a:t>
                      </a:r>
                      <a:endParaRPr lang="es-CO" sz="105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PUEBLO RICO</a:t>
                      </a:r>
                      <a:endParaRPr lang="es-CO" sz="105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18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QUINCHIA</a:t>
                      </a:r>
                      <a:endParaRPr lang="es-CO" sz="105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186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s-CO" sz="105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PUERTO GAITAN</a:t>
                      </a:r>
                      <a:endParaRPr lang="es-CO" sz="105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083" marR="7083" marT="708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049413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4 CuadroTexto"/>
          <p:cNvSpPr txBox="1">
            <a:spLocks noChangeArrowheads="1"/>
          </p:cNvSpPr>
          <p:nvPr/>
        </p:nvSpPr>
        <p:spPr bwMode="auto">
          <a:xfrm>
            <a:off x="1096378" y="2204864"/>
            <a:ext cx="7004014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accent1"/>
                </a:solidFill>
              </a:rPr>
              <a:t>Información y orientación a los usuarios sobre el Sistema General de Seguridad Social en Salud, Derechos y Deberes y de interés general.</a:t>
            </a: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accent1"/>
                </a:solidFill>
              </a:rPr>
              <a:t>Tramite de autorizaciones</a:t>
            </a: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accent1"/>
                </a:solidFill>
              </a:rPr>
              <a:t>Atención preferencial al adulto mayor, a los niños, niñas, a las personas en condición de discapacidad, a las mujeres gestantes y en general demás personas que, requieran en un momento atención especial.</a:t>
            </a: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accent1"/>
                </a:solidFill>
              </a:rPr>
              <a:t>Capacitación a los usuarios en diferentes temas </a:t>
            </a: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accent1"/>
                </a:solidFill>
              </a:rPr>
              <a:t>Asociaciones de usuarios</a:t>
            </a: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accent1"/>
                </a:solidFill>
              </a:rPr>
              <a:t>Canalización de servicios a programas de Promoción y Prevención.</a:t>
            </a: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accent1"/>
                </a:solidFill>
              </a:rPr>
              <a:t>Recepción de Peticiones, Quejas, Reclamos y Sugerencias.</a:t>
            </a: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accent1"/>
                </a:solidFill>
              </a:rPr>
              <a:t>Apertura de buzones de sugerencias</a:t>
            </a: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accent1"/>
                </a:solidFill>
              </a:rPr>
              <a:t>Encuestas de satisfacción</a:t>
            </a: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accent1"/>
                </a:solidFill>
              </a:rPr>
              <a:t>Afiliaciones y novedades</a:t>
            </a: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accent1"/>
                </a:solidFill>
              </a:rPr>
              <a:t>Certificaciones </a:t>
            </a:r>
            <a:endParaRPr lang="es-ES" sz="1600" dirty="0">
              <a:solidFill>
                <a:schemeClr val="accent1"/>
              </a:solidFill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 bwMode="auto">
          <a:xfrm>
            <a:off x="755576" y="620688"/>
            <a:ext cx="7344816" cy="1368152"/>
          </a:xfrm>
          <a:prstGeom prst="rect">
            <a:avLst/>
          </a:prstGeom>
          <a:solidFill>
            <a:srgbClr val="2111EF"/>
          </a:solidFill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CO" sz="3600" dirty="0">
                <a:solidFill>
                  <a:schemeClr val="bg1"/>
                </a:solidFill>
              </a:rPr>
              <a:t>GESTIÓN EN OFICINAS DE ATENCIÓN AL USUARIO</a:t>
            </a:r>
            <a:endParaRPr lang="es-CO" sz="2000" b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" name="Picture 4" descr="http://pijaossalud.com.co/logoanim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777" y="656692"/>
            <a:ext cx="137759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 bwMode="auto">
          <a:xfrm>
            <a:off x="755576" y="620688"/>
            <a:ext cx="7319788" cy="1440160"/>
          </a:xfrm>
          <a:prstGeom prst="rect">
            <a:avLst/>
          </a:prstGeom>
          <a:solidFill>
            <a:srgbClr val="2111EF"/>
          </a:solidFill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CO" sz="3200" dirty="0">
                <a:solidFill>
                  <a:schemeClr val="bg1"/>
                </a:solidFill>
              </a:rPr>
              <a:t>TIEMPO DE ESPERA </a:t>
            </a:r>
          </a:p>
          <a:p>
            <a:pPr algn="ctr">
              <a:defRPr/>
            </a:pPr>
            <a:r>
              <a:rPr lang="es-CO" sz="3200" dirty="0">
                <a:solidFill>
                  <a:schemeClr val="bg1"/>
                </a:solidFill>
              </a:rPr>
              <a:t>PARA LA ATENCIÓN DE </a:t>
            </a:r>
          </a:p>
          <a:p>
            <a:pPr algn="ctr">
              <a:defRPr/>
            </a:pPr>
            <a:r>
              <a:rPr lang="es-CO" sz="3200" dirty="0">
                <a:solidFill>
                  <a:schemeClr val="bg1"/>
                </a:solidFill>
              </a:rPr>
              <a:t>LOS USUARIOS </a:t>
            </a:r>
            <a:endParaRPr lang="es-CO" b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Picture 4" descr="http://pijaossalud.com.co/logoanim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692696"/>
            <a:ext cx="137759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4 CuadroTexto"/>
          <p:cNvSpPr txBox="1">
            <a:spLocks noChangeArrowheads="1"/>
          </p:cNvSpPr>
          <p:nvPr/>
        </p:nvSpPr>
        <p:spPr bwMode="auto">
          <a:xfrm>
            <a:off x="611560" y="2291626"/>
            <a:ext cx="70040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1"/>
                </a:solidFill>
              </a:rPr>
              <a:t>Atención telefónica</a:t>
            </a: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1"/>
                </a:solidFill>
              </a:rPr>
              <a:t>Atención personalizada</a:t>
            </a: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1"/>
                </a:solidFill>
              </a:rPr>
              <a:t>Atención página web</a:t>
            </a: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es-ES" sz="1700" dirty="0">
                <a:solidFill>
                  <a:schemeClr val="accent1"/>
                </a:solidFill>
              </a:rPr>
              <a:t>Atención correo electrónico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11560" y="5010161"/>
            <a:ext cx="2364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1"/>
                </a:solidFill>
              </a:rPr>
              <a:t>Atención PQRS  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336870"/>
              </p:ext>
            </p:extLst>
          </p:nvPr>
        </p:nvGraphicFramePr>
        <p:xfrm>
          <a:off x="4042915" y="5326135"/>
          <a:ext cx="4201491" cy="1371167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1249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05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 DEPARTAMENTO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PROMEDIO TIEMPO </a:t>
                      </a:r>
                    </a:p>
                    <a:p>
                      <a:pPr algn="ctr" fontAlgn="b"/>
                      <a:r>
                        <a:rPr lang="es-CO" sz="1100" b="1" u="none" strike="noStrike" dirty="0">
                          <a:effectLst/>
                        </a:rPr>
                        <a:t>RESPUESTA A PQRS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37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2,27 días</a:t>
                      </a:r>
                      <a:endParaRPr lang="es-CO" sz="11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1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RISARALDA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1,53 días</a:t>
                      </a:r>
                      <a:endParaRPr lang="es-CO" sz="11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59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TOLIMA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1,56 días</a:t>
                      </a:r>
                      <a:endParaRPr lang="es-CO" sz="1100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002312"/>
              </p:ext>
            </p:extLst>
          </p:nvPr>
        </p:nvGraphicFramePr>
        <p:xfrm>
          <a:off x="4042916" y="2214107"/>
          <a:ext cx="4201491" cy="2184333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1275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5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3153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O" sz="1100" b="0" u="none" strike="noStrike" kern="1200" dirty="0">
                          <a:solidFill>
                            <a:schemeClr val="bg1"/>
                          </a:solidFill>
                        </a:rPr>
                        <a:t>DEPARTAMENTO</a:t>
                      </a:r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O" sz="1100" b="0" u="none" strike="noStrike" kern="1200" dirty="0">
                          <a:solidFill>
                            <a:schemeClr val="bg1"/>
                          </a:solidFill>
                        </a:rPr>
                        <a:t>PROMEDIO TIEMPO DE ESPERA PARA RECIBIR LA ATENCIÓN POR LOS DIFERENTES CANALES</a:t>
                      </a:r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486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O" sz="1100" b="0" u="none" strike="noStrike" kern="1200" dirty="0">
                          <a:solidFill>
                            <a:schemeClr val="bg1"/>
                          </a:solidFill>
                        </a:rPr>
                        <a:t>META</a:t>
                      </a:r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kern="1200" dirty="0">
                          <a:solidFill>
                            <a:schemeClr val="bg1"/>
                          </a:solidFill>
                        </a:rPr>
                        <a:t>1 - 20 min</a:t>
                      </a:r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kern="1200" dirty="0">
                          <a:solidFill>
                            <a:schemeClr val="bg1"/>
                          </a:solidFill>
                        </a:rPr>
                        <a:t>100%</a:t>
                      </a:r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768816"/>
                  </a:ext>
                </a:extLst>
              </a:tr>
              <a:tr h="291486">
                <a:tc rowSpan="2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O" sz="1100" b="0" u="none" strike="noStrike" kern="1200" dirty="0">
                          <a:solidFill>
                            <a:schemeClr val="bg1"/>
                          </a:solidFill>
                        </a:rPr>
                        <a:t>TOLIMA</a:t>
                      </a:r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kern="1200" dirty="0">
                          <a:solidFill>
                            <a:schemeClr val="bg1"/>
                          </a:solidFill>
                        </a:rPr>
                        <a:t>1 - 20 min</a:t>
                      </a:r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kern="1200" dirty="0">
                          <a:solidFill>
                            <a:schemeClr val="bg1"/>
                          </a:solidFill>
                        </a:rPr>
                        <a:t>99,63 %</a:t>
                      </a:r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234">
                <a:tc v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kern="1200" dirty="0">
                          <a:solidFill>
                            <a:schemeClr val="bg1"/>
                          </a:solidFill>
                        </a:rPr>
                        <a:t>16 - 40 min</a:t>
                      </a:r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kern="1200" dirty="0">
                          <a:solidFill>
                            <a:schemeClr val="bg1"/>
                          </a:solidFill>
                        </a:rPr>
                        <a:t>0,38 %</a:t>
                      </a:r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866691"/>
                  </a:ext>
                </a:extLst>
              </a:tr>
              <a:tr h="272658">
                <a:tc rowSpan="3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O" sz="1100" b="0" u="none" strike="noStrike" kern="1200" dirty="0">
                          <a:solidFill>
                            <a:schemeClr val="bg1"/>
                          </a:solidFill>
                        </a:rPr>
                        <a:t>RISARALDA</a:t>
                      </a:r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kern="1200" dirty="0">
                          <a:solidFill>
                            <a:schemeClr val="bg1"/>
                          </a:solidFill>
                        </a:rPr>
                        <a:t>&gt;  30 min</a:t>
                      </a:r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kern="1200" dirty="0">
                          <a:solidFill>
                            <a:schemeClr val="bg1"/>
                          </a:solidFill>
                        </a:rPr>
                        <a:t>0,03 %</a:t>
                      </a:r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658">
                <a:tc v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kern="1200" dirty="0">
                          <a:solidFill>
                            <a:schemeClr val="bg1"/>
                          </a:solidFill>
                        </a:rPr>
                        <a:t>1 - 15 min</a:t>
                      </a:r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kern="1200" dirty="0">
                          <a:solidFill>
                            <a:schemeClr val="bg1"/>
                          </a:solidFill>
                        </a:rPr>
                        <a:t>99,95 %</a:t>
                      </a:r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667324"/>
                  </a:ext>
                </a:extLst>
              </a:tr>
              <a:tr h="272658">
                <a:tc v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kern="1200" dirty="0">
                          <a:solidFill>
                            <a:schemeClr val="bg1"/>
                          </a:solidFill>
                        </a:rPr>
                        <a:t>16 - 30 min</a:t>
                      </a:r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u="none" strike="noStrike" kern="1200" dirty="0">
                          <a:solidFill>
                            <a:schemeClr val="bg1"/>
                          </a:solidFill>
                        </a:rPr>
                        <a:t>0,03 %</a:t>
                      </a:r>
                      <a:endParaRPr lang="es-CO" sz="1100" b="0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5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021575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 bwMode="auto">
          <a:xfrm>
            <a:off x="755576" y="620688"/>
            <a:ext cx="7319788" cy="1440160"/>
          </a:xfrm>
          <a:prstGeom prst="rect">
            <a:avLst/>
          </a:prstGeom>
          <a:solidFill>
            <a:srgbClr val="2111EF"/>
          </a:solidFill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CO" sz="3600" dirty="0">
                <a:solidFill>
                  <a:schemeClr val="bg1"/>
                </a:solidFill>
              </a:rPr>
              <a:t>RESULTADOS ENCUESTAS </a:t>
            </a:r>
          </a:p>
          <a:p>
            <a:pPr algn="ctr">
              <a:defRPr/>
            </a:pPr>
            <a:r>
              <a:rPr lang="es-CO" sz="3600" dirty="0">
                <a:solidFill>
                  <a:schemeClr val="bg1"/>
                </a:solidFill>
              </a:rPr>
              <a:t>DE SATISFACCIÓN </a:t>
            </a:r>
          </a:p>
        </p:txBody>
      </p:sp>
      <p:pic>
        <p:nvPicPr>
          <p:cNvPr id="3" name="Picture 4" descr="http://pijaossalud.com.co/logoanim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512" y="692696"/>
            <a:ext cx="137759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795359696"/>
              </p:ext>
            </p:extLst>
          </p:nvPr>
        </p:nvGraphicFramePr>
        <p:xfrm>
          <a:off x="1578634" y="234888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56984117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 bwMode="auto">
          <a:xfrm>
            <a:off x="755576" y="620688"/>
            <a:ext cx="7319788" cy="1440160"/>
          </a:xfrm>
          <a:prstGeom prst="rect">
            <a:avLst/>
          </a:prstGeom>
          <a:solidFill>
            <a:srgbClr val="2111EF"/>
          </a:solidFill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CO" sz="3600" dirty="0">
                <a:solidFill>
                  <a:schemeClr val="bg1"/>
                </a:solidFill>
              </a:rPr>
              <a:t>RESULTADOS </a:t>
            </a:r>
          </a:p>
          <a:p>
            <a:pPr algn="ctr">
              <a:defRPr/>
            </a:pPr>
            <a:r>
              <a:rPr lang="es-CO" sz="3600" dirty="0">
                <a:solidFill>
                  <a:schemeClr val="bg1"/>
                </a:solidFill>
              </a:rPr>
              <a:t>SATISFACCIÓN TOLIMA</a:t>
            </a:r>
          </a:p>
        </p:txBody>
      </p:sp>
      <p:pic>
        <p:nvPicPr>
          <p:cNvPr id="3" name="Picture 4" descr="http://pijaossalud.com.co/logoanim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692696"/>
            <a:ext cx="137759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2699482949"/>
              </p:ext>
            </p:extLst>
          </p:nvPr>
        </p:nvGraphicFramePr>
        <p:xfrm>
          <a:off x="1578634" y="234888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20410223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 bwMode="auto">
          <a:xfrm>
            <a:off x="755576" y="620688"/>
            <a:ext cx="7632848" cy="1440160"/>
          </a:xfrm>
          <a:prstGeom prst="rect">
            <a:avLst/>
          </a:prstGeom>
          <a:solidFill>
            <a:srgbClr val="2111EF"/>
          </a:solidFill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CO" sz="3600" dirty="0">
                <a:solidFill>
                  <a:schemeClr val="bg1"/>
                </a:solidFill>
              </a:rPr>
              <a:t>RESULTADOS </a:t>
            </a:r>
          </a:p>
          <a:p>
            <a:pPr algn="ctr">
              <a:defRPr/>
            </a:pPr>
            <a:r>
              <a:rPr lang="es-CO" sz="3600" dirty="0">
                <a:solidFill>
                  <a:schemeClr val="bg1"/>
                </a:solidFill>
              </a:rPr>
              <a:t>SATISFACCIÓN RISARALDA</a:t>
            </a:r>
          </a:p>
        </p:txBody>
      </p:sp>
      <p:pic>
        <p:nvPicPr>
          <p:cNvPr id="3" name="Picture 4" descr="http://pijaossalud.com.co/logoanim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692696"/>
            <a:ext cx="137759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4223934354"/>
              </p:ext>
            </p:extLst>
          </p:nvPr>
        </p:nvGraphicFramePr>
        <p:xfrm>
          <a:off x="1907704" y="234888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057337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 bwMode="auto">
          <a:xfrm>
            <a:off x="755576" y="620688"/>
            <a:ext cx="7319788" cy="1440160"/>
          </a:xfrm>
          <a:prstGeom prst="rect">
            <a:avLst/>
          </a:prstGeom>
          <a:solidFill>
            <a:srgbClr val="2111EF"/>
          </a:solidFill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s-CO" sz="3600">
                <a:solidFill>
                  <a:schemeClr val="bg1"/>
                </a:solidFill>
              </a:rPr>
              <a:t>RESULTADOS </a:t>
            </a:r>
          </a:p>
          <a:p>
            <a:pPr algn="ctr">
              <a:defRPr/>
            </a:pPr>
            <a:r>
              <a:rPr lang="es-CO" sz="3600">
                <a:solidFill>
                  <a:schemeClr val="bg1"/>
                </a:solidFill>
              </a:rPr>
              <a:t>SATISFACCIÓN META</a:t>
            </a:r>
            <a:endParaRPr lang="es-CO" sz="3600" dirty="0">
              <a:solidFill>
                <a:schemeClr val="bg1"/>
              </a:solidFill>
            </a:endParaRPr>
          </a:p>
        </p:txBody>
      </p:sp>
      <p:pic>
        <p:nvPicPr>
          <p:cNvPr id="3" name="Picture 4" descr="http://pijaossalud.com.co/logoanim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692696"/>
            <a:ext cx="137759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3086790092"/>
              </p:ext>
            </p:extLst>
          </p:nvPr>
        </p:nvGraphicFramePr>
        <p:xfrm>
          <a:off x="1979364" y="227687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1020938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ersonalizado 32">
      <a:dk1>
        <a:srgbClr val="FFFFFF"/>
      </a:dk1>
      <a:lt1>
        <a:sysClr val="window" lastClr="FFFFFF"/>
      </a:lt1>
      <a:dk2>
        <a:srgbClr val="FFFFFF"/>
      </a:dk2>
      <a:lt2>
        <a:srgbClr val="EBEBEB"/>
      </a:lt2>
      <a:accent1>
        <a:srgbClr val="2111EF"/>
      </a:accent1>
      <a:accent2>
        <a:srgbClr val="2111EF"/>
      </a:accent2>
      <a:accent3>
        <a:srgbClr val="2111EF"/>
      </a:accent3>
      <a:accent4>
        <a:srgbClr val="FFFFFF"/>
      </a:accent4>
      <a:accent5>
        <a:srgbClr val="FFFFFF"/>
      </a:accent5>
      <a:accent6>
        <a:srgbClr val="FFFFFF"/>
      </a:accent6>
      <a:hlink>
        <a:srgbClr val="2111EF"/>
      </a:hlink>
      <a:folHlink>
        <a:srgbClr val="2111EF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8128</TotalTime>
  <Words>411</Words>
  <Application>Microsoft Office PowerPoint</Application>
  <PresentationFormat>Presentación en pantalla (4:3)</PresentationFormat>
  <Paragraphs>102</Paragraphs>
  <Slides>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Corbel</vt:lpstr>
      <vt:lpstr>Parallax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asmet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jj</dc:creator>
  <cp:lastModifiedBy>Profesional SIAU</cp:lastModifiedBy>
  <cp:revision>433</cp:revision>
  <dcterms:created xsi:type="dcterms:W3CDTF">2006-01-24T22:56:40Z</dcterms:created>
  <dcterms:modified xsi:type="dcterms:W3CDTF">2024-08-22T14:31:58Z</dcterms:modified>
</cp:coreProperties>
</file>