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7" r:id="rId23"/>
    <p:sldId id="276" r:id="rId24"/>
    <p:sldId id="281" r:id="rId25"/>
    <p:sldId id="278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Light" panose="00000400000000000000" pitchFamily="2" charset="0"/>
      <p:regular r:id="rId32"/>
      <p:bold r:id="rId33"/>
      <p:italic r:id="rId34"/>
      <p:boldItalic r:id="rId35"/>
    </p:embeddedFont>
    <p:embeddedFont>
      <p:font typeface="Gill Sans" panose="020B0604020202020204" charset="0"/>
      <p:regular r:id="rId36"/>
      <p:bold r:id="rId37"/>
    </p:embeddedFont>
    <p:embeddedFont>
      <p:font typeface="Impact" panose="020B0806030902050204" pitchFamily="34" charset="0"/>
      <p:regular r:id="rId38"/>
    </p:embeddedFont>
    <p:embeddedFont>
      <p:font typeface="Raleway Thin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OFlxZ5ovmjJpkXej0TZuNK8rW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B450A1-1E87-46D0-8A1B-3CC4B1C5EEC7}">
  <a:tblStyle styleId="{D5B450A1-1E87-46D0-8A1B-3CC4B1C5EE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dirty="0"/>
              <a:t>DISTRIBUCIÓN PORCENTUAL DE LA SATISFACCIÓN DE LOS USUARIOS RESPECTO A LOS ITEMS DE ENCUESTA POR DEPARTAMENTO  </a:t>
            </a:r>
          </a:p>
        </c:rich>
      </c:tx>
      <c:layout>
        <c:manualLayout>
          <c:xMode val="edge"/>
          <c:yMode val="edge"/>
          <c:x val="0.1022433214263115"/>
          <c:y val="2.0178241129981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TOLIMA 97,83%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ACCESIBILIDAD</c:v>
                </c:pt>
                <c:pt idx="1">
                  <c:v>OPORTUNIDAD</c:v>
                </c:pt>
                <c:pt idx="2">
                  <c:v>INSTALACIONES</c:v>
                </c:pt>
                <c:pt idx="3">
                  <c:v>ATENCION</c:v>
                </c:pt>
                <c:pt idx="4">
                  <c:v>INFORMACION</c:v>
                </c:pt>
                <c:pt idx="5">
                  <c:v>PARTICIPACION</c:v>
                </c:pt>
                <c:pt idx="6">
                  <c:v>SATISFACCION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96.65</c:v>
                </c:pt>
                <c:pt idx="1">
                  <c:v>97.85</c:v>
                </c:pt>
                <c:pt idx="2">
                  <c:v>97.5</c:v>
                </c:pt>
                <c:pt idx="3">
                  <c:v>97.7</c:v>
                </c:pt>
                <c:pt idx="4" formatCode="0">
                  <c:v>99.9375</c:v>
                </c:pt>
                <c:pt idx="5">
                  <c:v>99.25</c:v>
                </c:pt>
                <c:pt idx="6">
                  <c:v>97.25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3-4856-9D4F-36488305A25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RISARALDA 96,02 %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ACCESIBILIDAD</c:v>
                </c:pt>
                <c:pt idx="1">
                  <c:v>OPORTUNIDAD</c:v>
                </c:pt>
                <c:pt idx="2">
                  <c:v>INSTALACIONES</c:v>
                </c:pt>
                <c:pt idx="3">
                  <c:v>ATENCION</c:v>
                </c:pt>
                <c:pt idx="4">
                  <c:v>INFORMACION</c:v>
                </c:pt>
                <c:pt idx="5">
                  <c:v>PARTICIPACION</c:v>
                </c:pt>
                <c:pt idx="6">
                  <c:v>SATISFACCION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94.250000000000014</c:v>
                </c:pt>
                <c:pt idx="1">
                  <c:v>92.4</c:v>
                </c:pt>
                <c:pt idx="2">
                  <c:v>97.4</c:v>
                </c:pt>
                <c:pt idx="3">
                  <c:v>98.2</c:v>
                </c:pt>
                <c:pt idx="4" formatCode="0">
                  <c:v>99.9375</c:v>
                </c:pt>
                <c:pt idx="5">
                  <c:v>89.5</c:v>
                </c:pt>
                <c:pt idx="6">
                  <c:v>97.799999999999983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3-4856-9D4F-36488305A25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META 99,99 %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ACCESIBILIDAD</c:v>
                </c:pt>
                <c:pt idx="1">
                  <c:v>OPORTUNIDAD</c:v>
                </c:pt>
                <c:pt idx="2">
                  <c:v>INSTALACIONES</c:v>
                </c:pt>
                <c:pt idx="3">
                  <c:v>ATENCION</c:v>
                </c:pt>
                <c:pt idx="4">
                  <c:v>INFORMACION</c:v>
                </c:pt>
                <c:pt idx="5">
                  <c:v>PARTICIPACION</c:v>
                </c:pt>
                <c:pt idx="6">
                  <c:v>SATISFACCION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 formatCode="0">
                  <c:v>100</c:v>
                </c:pt>
                <c:pt idx="5">
                  <c:v>99.75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3-4856-9D4F-36488305A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3067904"/>
        <c:axId val="763066816"/>
      </c:barChart>
      <c:catAx>
        <c:axId val="76306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3066816"/>
        <c:crossesAt val="0"/>
        <c:auto val="1"/>
        <c:lblAlgn val="ctr"/>
        <c:lblOffset val="100"/>
        <c:noMultiLvlLbl val="0"/>
      </c:catAx>
      <c:valAx>
        <c:axId val="7630668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30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[Libro1]Hoja3!TablaDinámica2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MOTIVOS ESPECIFICOS - RISARALDA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50"/>
          </a:solidFill>
          <a:ln>
            <a:noFill/>
          </a:ln>
          <a:effectLst/>
        </c:spPr>
      </c:pivotFmt>
      <c:pivotFmt>
        <c:idx val="2"/>
        <c:spPr>
          <a:solidFill>
            <a:srgbClr val="FFC000"/>
          </a:solidFill>
          <a:ln>
            <a:noFill/>
          </a:ln>
          <a:effectLst/>
        </c:spPr>
      </c:pivotFmt>
      <c:pivotFmt>
        <c:idx val="3"/>
        <c:spPr>
          <a:solidFill>
            <a:srgbClr val="FF0000"/>
          </a:solidFill>
          <a:ln>
            <a:noFill/>
          </a:ln>
          <a:effectLst/>
        </c:spPr>
      </c:pivotFmt>
      <c:pivotFmt>
        <c:idx val="4"/>
        <c:spPr>
          <a:solidFill>
            <a:srgbClr val="FFFF00"/>
          </a:solidFill>
          <a:ln>
            <a:noFill/>
          </a:ln>
          <a:effectLst/>
        </c:spPr>
      </c:pivotFmt>
      <c:pivotFmt>
        <c:idx val="5"/>
        <c:spPr>
          <a:solidFill>
            <a:srgbClr val="92D050"/>
          </a:solidFill>
          <a:ln>
            <a:noFill/>
          </a:ln>
          <a:effectLst/>
        </c:spPr>
      </c:pivotFmt>
      <c:pivotFmt>
        <c:idx val="6"/>
        <c:spPr>
          <a:solidFill>
            <a:srgbClr val="00B0F0"/>
          </a:solidFill>
          <a:ln>
            <a:noFill/>
          </a:ln>
          <a:effectLst/>
        </c:spPr>
      </c:pivotFmt>
      <c:pivotFmt>
        <c:idx val="7"/>
        <c:spPr>
          <a:solidFill>
            <a:srgbClr val="7030A0"/>
          </a:solidFill>
          <a:ln>
            <a:noFill/>
          </a:ln>
          <a:effectLst/>
        </c:spPr>
      </c:pivotFmt>
      <c:pivotFmt>
        <c:idx val="8"/>
        <c:spPr>
          <a:solidFill>
            <a:srgbClr val="FF00FF"/>
          </a:solidFill>
          <a:ln>
            <a:noFill/>
          </a:ln>
          <a:effectLst/>
        </c:spPr>
      </c:pivotFmt>
      <c:pivotFmt>
        <c:idx val="9"/>
        <c:spPr>
          <a:solidFill>
            <a:srgbClr val="0000FF"/>
          </a:solidFill>
          <a:ln>
            <a:noFill/>
          </a:ln>
          <a:effectLst/>
        </c:spPr>
      </c:pivotFmt>
      <c:pivotFmt>
        <c:idx val="10"/>
        <c:spPr>
          <a:solidFill>
            <a:srgbClr val="990000"/>
          </a:solidFill>
          <a:ln>
            <a:noFill/>
          </a:ln>
          <a:effectLst/>
        </c:spPr>
      </c:pivotFmt>
      <c:pivotFmt>
        <c:idx val="11"/>
        <c:spPr>
          <a:solidFill>
            <a:srgbClr val="660066"/>
          </a:solidFill>
          <a:ln>
            <a:noFill/>
          </a:ln>
          <a:effectLst/>
        </c:spPr>
      </c:pivotFmt>
      <c:pivotFmt>
        <c:idx val="12"/>
        <c:spPr>
          <a:solidFill>
            <a:srgbClr val="9999FF"/>
          </a:solidFill>
          <a:ln>
            <a:noFill/>
          </a:ln>
          <a:effectLst/>
        </c:spPr>
      </c:pivotFmt>
      <c:pivotFmt>
        <c:idx val="13"/>
        <c:spPr>
          <a:solidFill>
            <a:srgbClr val="808000"/>
          </a:solidFill>
          <a:ln>
            <a:noFill/>
          </a:ln>
          <a:effectLst/>
        </c:spPr>
      </c:pivotFmt>
      <c:pivotFmt>
        <c:idx val="14"/>
        <c:spPr>
          <a:solidFill>
            <a:srgbClr val="FF99CC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B050"/>
          </a:solidFill>
          <a:ln>
            <a:noFill/>
          </a:ln>
          <a:effectLst/>
        </c:spP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FF0000"/>
          </a:solidFill>
          <a:ln>
            <a:noFill/>
          </a:ln>
          <a:effectLst/>
        </c:spPr>
      </c:pivotFmt>
      <c:pivotFmt>
        <c:idx val="19"/>
        <c:spPr>
          <a:solidFill>
            <a:srgbClr val="FFFF00"/>
          </a:solidFill>
          <a:ln>
            <a:noFill/>
          </a:ln>
          <a:effectLst/>
        </c:spPr>
      </c:pivotFmt>
      <c:pivotFmt>
        <c:idx val="20"/>
        <c:spPr>
          <a:solidFill>
            <a:srgbClr val="92D050"/>
          </a:solidFill>
          <a:ln>
            <a:noFill/>
          </a:ln>
          <a:effectLst/>
        </c:spPr>
      </c:pivotFmt>
      <c:pivotFmt>
        <c:idx val="21"/>
        <c:spPr>
          <a:solidFill>
            <a:srgbClr val="00B0F0"/>
          </a:solidFill>
          <a:ln>
            <a:noFill/>
          </a:ln>
          <a:effectLst/>
        </c:spPr>
      </c:pivotFmt>
      <c:pivotFmt>
        <c:idx val="22"/>
        <c:spPr>
          <a:solidFill>
            <a:srgbClr val="7030A0"/>
          </a:solidFill>
          <a:ln>
            <a:noFill/>
          </a:ln>
          <a:effectLst/>
        </c:spPr>
      </c:pivotFmt>
      <c:pivotFmt>
        <c:idx val="23"/>
        <c:spPr>
          <a:solidFill>
            <a:srgbClr val="FF00FF"/>
          </a:solidFill>
          <a:ln>
            <a:noFill/>
          </a:ln>
          <a:effectLst/>
        </c:spPr>
      </c:pivotFmt>
      <c:pivotFmt>
        <c:idx val="24"/>
        <c:spPr>
          <a:solidFill>
            <a:srgbClr val="0000FF"/>
          </a:solidFill>
          <a:ln>
            <a:noFill/>
          </a:ln>
          <a:effectLst/>
        </c:spPr>
      </c:pivotFmt>
      <c:pivotFmt>
        <c:idx val="25"/>
        <c:spPr>
          <a:solidFill>
            <a:srgbClr val="990000"/>
          </a:solidFill>
          <a:ln>
            <a:noFill/>
          </a:ln>
          <a:effectLst/>
        </c:spPr>
      </c:pivotFmt>
      <c:pivotFmt>
        <c:idx val="26"/>
        <c:spPr>
          <a:solidFill>
            <a:srgbClr val="660066"/>
          </a:solidFill>
          <a:ln>
            <a:noFill/>
          </a:ln>
          <a:effectLst/>
        </c:spPr>
      </c:pivotFmt>
      <c:pivotFmt>
        <c:idx val="27"/>
        <c:spPr>
          <a:solidFill>
            <a:srgbClr val="9999FF"/>
          </a:solidFill>
          <a:ln>
            <a:noFill/>
          </a:ln>
          <a:effectLst/>
        </c:spPr>
      </c:pivotFmt>
      <c:pivotFmt>
        <c:idx val="28"/>
        <c:spPr>
          <a:solidFill>
            <a:srgbClr val="808000"/>
          </a:solidFill>
          <a:ln>
            <a:noFill/>
          </a:ln>
          <a:effectLst/>
        </c:spPr>
      </c:pivotFmt>
      <c:pivotFmt>
        <c:idx val="29"/>
        <c:spPr>
          <a:solidFill>
            <a:srgbClr val="FF99CC"/>
          </a:solidFill>
          <a:ln>
            <a:noFill/>
          </a:ln>
          <a:effectLst/>
        </c:spP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00B050"/>
          </a:solidFill>
          <a:ln>
            <a:noFill/>
          </a:ln>
          <a:effectLst/>
        </c:spPr>
      </c:pivotFmt>
      <c:pivotFmt>
        <c:idx val="32"/>
        <c:spPr>
          <a:solidFill>
            <a:srgbClr val="FFC000"/>
          </a:solidFill>
          <a:ln>
            <a:noFill/>
          </a:ln>
          <a:effectLst/>
        </c:spPr>
      </c:pivotFmt>
      <c:pivotFmt>
        <c:idx val="33"/>
        <c:spPr>
          <a:solidFill>
            <a:srgbClr val="FF0000"/>
          </a:solidFill>
          <a:ln>
            <a:noFill/>
          </a:ln>
          <a:effectLst/>
        </c:spPr>
      </c:pivotFmt>
      <c:pivotFmt>
        <c:idx val="34"/>
        <c:spPr>
          <a:solidFill>
            <a:srgbClr val="FFFF00"/>
          </a:solidFill>
          <a:ln>
            <a:noFill/>
          </a:ln>
          <a:effectLst/>
        </c:spPr>
      </c:pivotFmt>
      <c:pivotFmt>
        <c:idx val="35"/>
        <c:spPr>
          <a:solidFill>
            <a:srgbClr val="92D050"/>
          </a:solidFill>
          <a:ln>
            <a:noFill/>
          </a:ln>
          <a:effectLst/>
        </c:spPr>
      </c:pivotFmt>
      <c:pivotFmt>
        <c:idx val="36"/>
        <c:spPr>
          <a:solidFill>
            <a:srgbClr val="00B0F0"/>
          </a:solidFill>
          <a:ln>
            <a:noFill/>
          </a:ln>
          <a:effectLst/>
        </c:spPr>
      </c:pivotFmt>
      <c:pivotFmt>
        <c:idx val="37"/>
        <c:spPr>
          <a:solidFill>
            <a:srgbClr val="7030A0"/>
          </a:solidFill>
          <a:ln>
            <a:noFill/>
          </a:ln>
          <a:effectLst/>
        </c:spPr>
      </c:pivotFmt>
      <c:pivotFmt>
        <c:idx val="38"/>
        <c:spPr>
          <a:solidFill>
            <a:srgbClr val="FF00FF"/>
          </a:solidFill>
          <a:ln>
            <a:noFill/>
          </a:ln>
          <a:effectLst/>
        </c:spPr>
      </c:pivotFmt>
      <c:pivotFmt>
        <c:idx val="39"/>
        <c:spPr>
          <a:solidFill>
            <a:srgbClr val="0000FF"/>
          </a:solidFill>
          <a:ln>
            <a:noFill/>
          </a:ln>
          <a:effectLst/>
        </c:spPr>
      </c:pivotFmt>
      <c:pivotFmt>
        <c:idx val="40"/>
        <c:spPr>
          <a:solidFill>
            <a:srgbClr val="990000"/>
          </a:solidFill>
          <a:ln>
            <a:noFill/>
          </a:ln>
          <a:effectLst/>
        </c:spPr>
      </c:pivotFmt>
      <c:pivotFmt>
        <c:idx val="41"/>
        <c:spPr>
          <a:solidFill>
            <a:srgbClr val="660066"/>
          </a:solidFill>
          <a:ln>
            <a:noFill/>
          </a:ln>
          <a:effectLst/>
        </c:spPr>
      </c:pivotFmt>
      <c:pivotFmt>
        <c:idx val="42"/>
        <c:spPr>
          <a:solidFill>
            <a:srgbClr val="9999FF"/>
          </a:solidFill>
          <a:ln>
            <a:noFill/>
          </a:ln>
          <a:effectLst/>
        </c:spPr>
      </c:pivotFmt>
      <c:pivotFmt>
        <c:idx val="43"/>
        <c:spPr>
          <a:solidFill>
            <a:srgbClr val="808000"/>
          </a:solidFill>
          <a:ln>
            <a:noFill/>
          </a:ln>
          <a:effectLst/>
        </c:spPr>
      </c:pivotFmt>
      <c:pivotFmt>
        <c:idx val="44"/>
        <c:spPr>
          <a:solidFill>
            <a:srgbClr val="FF99CC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B-4C04-8C36-926A59226AE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B-4C04-8C36-926A59226AE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B-4C04-8C36-926A59226AE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B-4C04-8C36-926A59226AE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BB-4C04-8C36-926A59226AE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BB-4C04-8C36-926A59226AE5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BB-4C04-8C36-926A59226AE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BB-4C04-8C36-926A59226AE5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BB-4C04-8C36-926A59226AE5}"/>
              </c:ext>
            </c:extLst>
          </c:dPt>
          <c:dPt>
            <c:idx val="9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BB-4C04-8C36-926A59226AE5}"/>
              </c:ext>
            </c:extLst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BB-4C04-8C36-926A59226AE5}"/>
              </c:ext>
            </c:extLst>
          </c:dPt>
          <c:dPt>
            <c:idx val="11"/>
            <c:invertIfNegative val="0"/>
            <c:bubble3D val="0"/>
            <c:spPr>
              <a:solidFill>
                <a:srgbClr val="99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BB-4C04-8C36-926A59226AE5}"/>
              </c:ext>
            </c:extLst>
          </c:dPt>
          <c:dPt>
            <c:idx val="12"/>
            <c:invertIfNegative val="0"/>
            <c:bubble3D val="0"/>
            <c:spPr>
              <a:solidFill>
                <a:srgbClr val="8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DBB-4C04-8C36-926A59226AE5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DBB-4C04-8C36-926A59226AE5}"/>
              </c:ext>
            </c:extLst>
          </c:dPt>
          <c:cat>
            <c:strRef>
              <c:f>Hoja3!$A$2:$A$16</c:f>
              <c:strCache>
                <c:ptCount val="14"/>
                <c:pt idx="0">
                  <c:v>FALTA DE OPORTUNIDAD DE LA AUTORIZACIÓN DE CITAS DE CONSULTA</c:v>
                </c:pt>
                <c:pt idx="1">
                  <c:v>FALTA DE OPORTUNIDAD EN EL PROCESO DE REFERENCIA Y CONTRARREFERENCIA</c:v>
                </c:pt>
                <c:pt idx="2">
                  <c:v>FALTA DE OPORTUNIDAD EN LA ATENCIÓN EN OTROS SERVICIOS DE SALUD</c:v>
                </c:pt>
                <c:pt idx="3">
                  <c:v>FALTA DE OPORTUNIDAD EN LA AUTORIZACIÓN DE OTROS SERVICIOS DE SALUD</c:v>
                </c:pt>
                <c:pt idx="4">
                  <c:v>FALTA DE OPORTUNIDAD EN LA AUTORIZACIÓN DE TECNOLOGÍAS EN SALUD Y/O DE OTROS SERVICIOS</c:v>
                </c:pt>
                <c:pt idx="5">
                  <c:v>FALTA DE OPORTUNIDAD EN LA ENTREGA O ENTREGA INCOMPLETA DE TECNOLOGÍAS EN SALUD Y/O PRESTACIÓN DE OTROS SERVICIOS</c:v>
                </c:pt>
                <c:pt idx="6">
                  <c:v>FALTA DE OPORTUNIDAD EN LAS CITAS O CONSULTAS</c:v>
                </c:pt>
                <c:pt idx="7">
                  <c:v>FALTA DE OPORTUNIDAD PARA SERVICIOS DE COMPLEMENTACIÓN TERAPÉUTICA</c:v>
                </c:pt>
                <c:pt idx="8">
                  <c:v>INCONSISTENCIA CON TRASLADOS DEL MUNICIPIO DE LA AFILIACIÓN Y SOLICITUDES DE MOVILIDAD O PORTABILIDAD</c:v>
                </c:pt>
                <c:pt idx="9">
                  <c:v>INSATISFACCIÓN RELACIONADA CON LA ATENCIÓN DEL PERSONAL ADMINISTRATIVO</c:v>
                </c:pt>
                <c:pt idx="10">
                  <c:v>NEGACIÓN EN LA ASIGNACIÓN DE CITAS DE CITA O CONSULTA</c:v>
                </c:pt>
                <c:pt idx="11">
                  <c:v>NEGACIÓN EN LA ATENCIÓN EN OTROS SERVICIOS DE SALUD</c:v>
                </c:pt>
                <c:pt idx="12">
                  <c:v>NEGACIÓN PARA LA ENTREGA DE TECNOLOGÍAS EN SALUD Y/O DE OTROS SERVICIOS AUTORIZADOS</c:v>
                </c:pt>
                <c:pt idx="13">
                  <c:v>RESTRICCIÓN EN LA LIBRE ESCOGENCIA</c:v>
                </c:pt>
              </c:strCache>
            </c:strRef>
          </c:cat>
          <c:val>
            <c:numRef>
              <c:f>Hoja3!$B$2:$B$16</c:f>
              <c:numCache>
                <c:formatCode>General</c:formatCode>
                <c:ptCount val="14"/>
                <c:pt idx="0">
                  <c:v>6</c:v>
                </c:pt>
                <c:pt idx="1">
                  <c:v>10</c:v>
                </c:pt>
                <c:pt idx="2">
                  <c:v>13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50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  <c:pt idx="12">
                  <c:v>16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DBB-4C04-8C36-926A59226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264271"/>
        <c:axId val="115254191"/>
      </c:barChart>
      <c:catAx>
        <c:axId val="1152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254191"/>
        <c:crosses val="autoZero"/>
        <c:auto val="1"/>
        <c:lblAlgn val="ctr"/>
        <c:lblOffset val="100"/>
        <c:noMultiLvlLbl val="0"/>
      </c:catAx>
      <c:valAx>
        <c:axId val="11525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264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[Libro1]Hoja2!TablaDinámica1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</a:t>
            </a:r>
            <a:r>
              <a:rPr lang="en-US" baseline="0"/>
              <a:t> ESPECIFICO - META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>
            <a:noFill/>
          </a:ln>
          <a:effectLst/>
        </c:spPr>
      </c:pivotFmt>
      <c:pivotFmt>
        <c:idx val="2"/>
        <c:spPr>
          <a:solidFill>
            <a:srgbClr val="FFC000"/>
          </a:solidFill>
          <a:ln>
            <a:noFill/>
          </a:ln>
          <a:effectLst/>
        </c:spPr>
      </c:pivotFmt>
      <c:pivotFmt>
        <c:idx val="3"/>
        <c:spPr>
          <a:solidFill>
            <a:srgbClr val="00B0F0"/>
          </a:solidFill>
          <a:ln>
            <a:noFill/>
          </a:ln>
          <a:effectLst/>
        </c:spPr>
      </c:pivotFmt>
      <c:pivotFmt>
        <c:idx val="4"/>
        <c:spPr>
          <a:solidFill>
            <a:srgbClr val="FFFF00"/>
          </a:solidFill>
          <a:ln>
            <a:noFill/>
          </a:ln>
          <a:effectLst/>
        </c:spPr>
      </c:pivotFmt>
      <c:pivotFmt>
        <c:idx val="5"/>
        <c:spPr>
          <a:solidFill>
            <a:srgbClr val="7030A0"/>
          </a:solidFill>
          <a:ln>
            <a:noFill/>
          </a:ln>
          <a:effectLst/>
        </c:spPr>
      </c:pivotFmt>
      <c:pivotFmt>
        <c:idx val="6"/>
        <c:spPr>
          <a:solidFill>
            <a:srgbClr val="00B050"/>
          </a:solidFill>
          <a:ln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0000"/>
          </a:solidFill>
          <a:ln>
            <a:noFill/>
          </a:ln>
          <a:effectLst/>
        </c:spPr>
      </c:pivotFmt>
      <c:pivotFmt>
        <c:idx val="10"/>
        <c:spPr>
          <a:solidFill>
            <a:srgbClr val="FFC000"/>
          </a:solidFill>
          <a:ln>
            <a:noFill/>
          </a:ln>
          <a:effectLst/>
        </c:spPr>
      </c:pivotFmt>
      <c:pivotFmt>
        <c:idx val="11"/>
        <c:spPr>
          <a:solidFill>
            <a:srgbClr val="00B0F0"/>
          </a:solidFill>
          <a:ln>
            <a:noFill/>
          </a:ln>
          <a:effectLst/>
        </c:spPr>
      </c:pivotFmt>
      <c:pivotFmt>
        <c:idx val="12"/>
        <c:spPr>
          <a:solidFill>
            <a:srgbClr val="FFFF00"/>
          </a:solidFill>
          <a:ln>
            <a:noFill/>
          </a:ln>
          <a:effectLst/>
        </c:spPr>
      </c:pivotFmt>
      <c:pivotFmt>
        <c:idx val="13"/>
        <c:spPr>
          <a:solidFill>
            <a:srgbClr val="7030A0"/>
          </a:solidFill>
          <a:ln>
            <a:noFill/>
          </a:ln>
          <a:effectLst/>
        </c:spPr>
      </c:pivotFmt>
      <c:pivotFmt>
        <c:idx val="14"/>
        <c:spPr>
          <a:solidFill>
            <a:srgbClr val="00B050"/>
          </a:solidFill>
          <a:ln>
            <a:noFill/>
          </a:ln>
          <a:effectLst/>
        </c:spPr>
      </c:pivotFmt>
      <c:pivotFmt>
        <c:idx val="15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F0000"/>
          </a:solidFill>
          <a:ln>
            <a:noFill/>
          </a:ln>
          <a:effectLst/>
        </c:spPr>
      </c:pivotFmt>
      <c:pivotFmt>
        <c:idx val="18"/>
        <c:spPr>
          <a:solidFill>
            <a:srgbClr val="FFC000"/>
          </a:solidFill>
          <a:ln>
            <a:noFill/>
          </a:ln>
          <a:effectLst/>
        </c:spPr>
      </c:pivotFmt>
      <c:pivotFmt>
        <c:idx val="19"/>
        <c:spPr>
          <a:solidFill>
            <a:srgbClr val="00B0F0"/>
          </a:solidFill>
          <a:ln>
            <a:noFill/>
          </a:ln>
          <a:effectLst/>
        </c:spPr>
      </c:pivotFmt>
      <c:pivotFmt>
        <c:idx val="20"/>
        <c:spPr>
          <a:solidFill>
            <a:srgbClr val="FFFF00"/>
          </a:solidFill>
          <a:ln>
            <a:noFill/>
          </a:ln>
          <a:effectLst/>
        </c:spPr>
      </c:pivotFmt>
      <c:pivotFmt>
        <c:idx val="21"/>
        <c:spPr>
          <a:solidFill>
            <a:srgbClr val="7030A0"/>
          </a:solidFill>
          <a:ln>
            <a:noFill/>
          </a:ln>
          <a:effectLst/>
        </c:spPr>
      </c:pivotFmt>
      <c:pivotFmt>
        <c:idx val="22"/>
        <c:spPr>
          <a:solidFill>
            <a:srgbClr val="00B050"/>
          </a:solidFill>
          <a:ln>
            <a:noFill/>
          </a:ln>
          <a:effectLst/>
        </c:spPr>
      </c:pivotFmt>
      <c:pivotFmt>
        <c:idx val="23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56-4A66-B778-928BEBD8729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6-4A66-B778-928BEBD8729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56-4A66-B778-928BEBD8729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56-4A66-B778-928BEBD8729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56-4A66-B778-928BEBD8729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56-4A66-B778-928BEBD872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656-4A66-B778-928BEBD8729B}"/>
              </c:ext>
            </c:extLst>
          </c:dPt>
          <c:cat>
            <c:strRef>
              <c:f>Hoja2!$A$2:$A$9</c:f>
              <c:strCache>
                <c:ptCount val="7"/>
                <c:pt idx="0">
                  <c:v>FALTA DE OPORTUNIDAD EN EL PROCESO DE REFERENCIA Y CONTRARREFERENCIA</c:v>
                </c:pt>
                <c:pt idx="1">
                  <c:v>FALTA DE OPORTUNIDAD EN LA ATENCIÓN EN OTROS SERVICIOS DE SALUD</c:v>
                </c:pt>
                <c:pt idx="2">
                  <c:v>FALTA DE OPORTUNIDAD EN LA AUTORIZACIÓN DE TECNOLOGÍAS EN SALUD Y/O DE OTROS SERVICIOS</c:v>
                </c:pt>
                <c:pt idx="3">
                  <c:v>FALTA DE OPORTUNIDAD EN LA ENTREGA O ENTREGA INCOMPLETA DE TECNOLOGÍAS EN SALUD Y/O PRESTACIÓN DE OTROS SERVICIOS</c:v>
                </c:pt>
                <c:pt idx="4">
                  <c:v>FALTA DE OPORTUNIDAD EN LAS CITAS O CONSULTAS</c:v>
                </c:pt>
                <c:pt idx="5">
                  <c:v>INSATISFACCIÓN RELACIONADA CON LA ATENCIÓN DEL PERSONAL ADMINISTRATIVO</c:v>
                </c:pt>
                <c:pt idx="6">
                  <c:v>NEGACIÓN EN LA ASIGNACIÓN DE CITAS DE CITA O CONSULTA</c:v>
                </c:pt>
              </c:strCache>
            </c:strRef>
          </c:cat>
          <c:val>
            <c:numRef>
              <c:f>Hoja2!$B$2:$B$9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56-4A66-B778-928BEBD8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022128"/>
        <c:axId val="749032688"/>
      </c:barChart>
      <c:catAx>
        <c:axId val="7490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9032688"/>
        <c:crosses val="autoZero"/>
        <c:auto val="1"/>
        <c:lblAlgn val="ctr"/>
        <c:lblOffset val="100"/>
        <c:noMultiLvlLbl val="0"/>
      </c:catAx>
      <c:valAx>
        <c:axId val="74903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902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7" name="Google Shape;1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5" name="Google Shape;1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2" name="Google Shape;18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6" name="Google Shape;19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942975" y="1714500"/>
            <a:ext cx="3600450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4985847" y="1714500"/>
            <a:ext cx="3600450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sz="1425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942975" y="2181826"/>
            <a:ext cx="3600450" cy="22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3"/>
          </p:nvPr>
        </p:nvSpPr>
        <p:spPr>
          <a:xfrm>
            <a:off x="4975398" y="1649725"/>
            <a:ext cx="3600450" cy="47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sz="1425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4"/>
          </p:nvPr>
        </p:nvSpPr>
        <p:spPr>
          <a:xfrm>
            <a:off x="4975398" y="2181826"/>
            <a:ext cx="3600450" cy="22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  <a:defRPr sz="1425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14" cy="373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00"/>
              <a:buChar char="–"/>
              <a:defRPr sz="2100"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6pPr>
            <a:lvl7pPr marL="3200400" lvl="6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8pPr>
            <a:lvl9pPr marL="4114800" lvl="8" indent="-32385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2"/>
          </p:nvPr>
        </p:nvSpPr>
        <p:spPr>
          <a:xfrm>
            <a:off x="6253414" y="1306002"/>
            <a:ext cx="2319086" cy="31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dt" idx="10"/>
          </p:nvPr>
        </p:nvSpPr>
        <p:spPr>
          <a:xfrm>
            <a:off x="573789" y="4781759"/>
            <a:ext cx="925016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ftr" idx="11"/>
          </p:nvPr>
        </p:nvSpPr>
        <p:spPr>
          <a:xfrm>
            <a:off x="1577716" y="4781759"/>
            <a:ext cx="2611634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42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9" name="Google Shape;89;p3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>
            <a:spLocks noGrp="1"/>
          </p:cNvSpPr>
          <p:nvPr>
            <p:ph type="pic" idx="2"/>
          </p:nvPr>
        </p:nvSpPr>
        <p:spPr>
          <a:xfrm>
            <a:off x="212598" y="1"/>
            <a:ext cx="5516689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8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3" name="Google Shape;93;p38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  <a:defRPr sz="1425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6253413" y="1306002"/>
            <a:ext cx="2319088" cy="31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dt" idx="10"/>
          </p:nvPr>
        </p:nvSpPr>
        <p:spPr>
          <a:xfrm>
            <a:off x="574463" y="4781759"/>
            <a:ext cx="92434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ftr" idx="11"/>
          </p:nvPr>
        </p:nvSpPr>
        <p:spPr>
          <a:xfrm>
            <a:off x="1577716" y="4781759"/>
            <a:ext cx="2611634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sldNum" idx="12"/>
          </p:nvPr>
        </p:nvSpPr>
        <p:spPr>
          <a:xfrm>
            <a:off x="4265676" y="4781759"/>
            <a:ext cx="92583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 txBox="1"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body" idx="1"/>
          </p:nvPr>
        </p:nvSpPr>
        <p:spPr>
          <a:xfrm rot="5400000">
            <a:off x="3408032" y="-754774"/>
            <a:ext cx="2695193" cy="763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 rot="5400000">
            <a:off x="6009139" y="1827392"/>
            <a:ext cx="4200303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 rot="5400000">
            <a:off x="1990043" y="-760278"/>
            <a:ext cx="4200304" cy="629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 title="scalloped circle"/>
          <p:cNvSpPr/>
          <p:nvPr/>
        </p:nvSpPr>
        <p:spPr>
          <a:xfrm>
            <a:off x="2667763" y="473202"/>
            <a:ext cx="3926681" cy="3921919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9" name="Google Shape;39;p31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808892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135249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800414" y="4781759"/>
            <a:ext cx="1747292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44" name="Google Shape;44;p3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Impact"/>
              <a:buNone/>
              <a:defRPr sz="6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2427410" y="4781759"/>
            <a:ext cx="1120460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3959298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7456825" y="4781759"/>
            <a:ext cx="1115675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grpSp>
        <p:nvGrpSpPr>
          <p:cNvPr id="57" name="Google Shape;57;p33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58" name="Google Shape;58;p33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9" name="Google Shape;59;p33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sz="3825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432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Gill Sans"/>
              <a:buChar char="–"/>
              <a:defRPr sz="13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" name="Google Shape;11;p24" title="Left scallop edge"/>
          <p:cNvSpPr/>
          <p:nvPr/>
        </p:nvSpPr>
        <p:spPr>
          <a:xfrm>
            <a:off x="0" y="0"/>
            <a:ext cx="664369" cy="51435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24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_K8izCRzn3jGsGRJ_nsRhupWD_Wr4Y5W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116" name="Google Shape;116;p1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117" name="Google Shape;117;p1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1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56" name="Google Shape;256;p1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74" name="Google Shape;274;p1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341;p1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42" name="Google Shape;342;p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1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48" name="Google Shape;348;p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p1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" name="Google Shape;355;p1"/>
            <p:cNvGrpSpPr/>
            <p:nvPr/>
          </p:nvGrpSpPr>
          <p:grpSpPr>
            <a:xfrm flipH="1">
              <a:off x="8183211" y="2407472"/>
              <a:ext cx="780359" cy="1195999"/>
              <a:chOff x="3975528" y="3303922"/>
              <a:chExt cx="780359" cy="1195999"/>
            </a:xfrm>
          </p:grpSpPr>
          <p:sp>
            <p:nvSpPr>
              <p:cNvPr id="356" name="Google Shape;356;p1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1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83" name="Google Shape;383;p1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1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509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1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1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8" name="Google Shape;388;p1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0" name="Google Shape;390;p1"/>
          <p:cNvSpPr txBox="1">
            <a:spLocks noGrp="1"/>
          </p:cNvSpPr>
          <p:nvPr>
            <p:ph type="ctrTitle"/>
          </p:nvPr>
        </p:nvSpPr>
        <p:spPr>
          <a:xfrm>
            <a:off x="461723" y="2915416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</a:pPr>
            <a:r>
              <a:rPr lang="es-CO" sz="5400" b="1" dirty="0">
                <a:solidFill>
                  <a:schemeClr val="accent1"/>
                </a:solidFill>
              </a:rPr>
              <a:t>INFORME SIAU </a:t>
            </a:r>
            <a:br>
              <a:rPr lang="es-CO" sz="5400" b="1" dirty="0">
                <a:solidFill>
                  <a:schemeClr val="accent1"/>
                </a:solidFill>
              </a:rPr>
            </a:br>
            <a:r>
              <a:rPr lang="es-CO" sz="5400" b="1" dirty="0">
                <a:solidFill>
                  <a:schemeClr val="accent1"/>
                </a:solidFill>
              </a:rPr>
              <a:t>I TRIMESTRE  </a:t>
            </a:r>
            <a:br>
              <a:rPr lang="es-CO" sz="5400" b="1" dirty="0">
                <a:solidFill>
                  <a:schemeClr val="accent1"/>
                </a:solidFill>
              </a:rPr>
            </a:br>
            <a:r>
              <a:rPr lang="es-CO" sz="5400" b="1" dirty="0">
                <a:solidFill>
                  <a:schemeClr val="accent1"/>
                </a:solidFill>
              </a:rPr>
              <a:t>2025</a:t>
            </a:r>
            <a:endParaRPr sz="5400" b="1" dirty="0">
              <a:solidFill>
                <a:schemeClr val="accent1"/>
              </a:solidFill>
            </a:endParaRPr>
          </a:p>
        </p:txBody>
      </p:sp>
      <p:pic>
        <p:nvPicPr>
          <p:cNvPr id="391" name="Google Shape;391;p1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024" y="484291"/>
            <a:ext cx="2078943" cy="195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0"/>
          <p:cNvSpPr txBox="1">
            <a:spLocks noGrp="1"/>
          </p:cNvSpPr>
          <p:nvPr>
            <p:ph type="title"/>
          </p:nvPr>
        </p:nvSpPr>
        <p:spPr>
          <a:xfrm>
            <a:off x="369975" y="518197"/>
            <a:ext cx="7488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600" b="1"/>
              <a:t>MOTIVOS DE PQRS</a:t>
            </a:r>
            <a:endParaRPr sz="3600" b="1"/>
          </a:p>
        </p:txBody>
      </p:sp>
      <p:sp>
        <p:nvSpPr>
          <p:cNvPr id="1140" name="Google Shape;1140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10</a:t>
            </a:fld>
            <a:endParaRPr/>
          </a:p>
        </p:txBody>
      </p:sp>
      <p:pic>
        <p:nvPicPr>
          <p:cNvPr id="1141" name="Google Shape;1141;p10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855" y="0"/>
            <a:ext cx="1282010" cy="1206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C0F4346-4A07-6818-1B74-FB539629B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417175"/>
              </p:ext>
            </p:extLst>
          </p:nvPr>
        </p:nvGraphicFramePr>
        <p:xfrm>
          <a:off x="586740" y="1101997"/>
          <a:ext cx="7970520" cy="335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AAB10-5400-A797-BEC2-EFB42042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6CB36-F18A-B0F4-8EA1-9EADCE6C7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923D61-D4EA-8406-C58D-DC4AD4E526C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1C97F1-ABC3-B514-AD61-051867DB83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11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C3CB16-3179-926D-EC84-B4123F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5" y="517220"/>
            <a:ext cx="8272989" cy="40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2ABE5B-D01A-E7F7-85E7-A13E70B98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12</a:t>
            </a:fld>
            <a:endParaRPr lang="es-CO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BD38BE3-95CA-89AC-705B-8D61075D4D89}"/>
              </a:ext>
            </a:extLst>
          </p:cNvPr>
          <p:cNvGraphicFramePr/>
          <p:nvPr/>
        </p:nvGraphicFramePr>
        <p:xfrm>
          <a:off x="443230" y="726757"/>
          <a:ext cx="8257540" cy="368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96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1"/>
          <p:cNvSpPr txBox="1">
            <a:spLocks noGrp="1"/>
          </p:cNvSpPr>
          <p:nvPr>
            <p:ph type="title"/>
          </p:nvPr>
        </p:nvSpPr>
        <p:spPr>
          <a:xfrm>
            <a:off x="457199" y="681800"/>
            <a:ext cx="8191825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600" b="1"/>
              <a:t>IPS CON MAYOR NUMERO DE PQRS</a:t>
            </a:r>
            <a:endParaRPr sz="3600" b="1"/>
          </a:p>
        </p:txBody>
      </p:sp>
      <p:sp>
        <p:nvSpPr>
          <p:cNvPr id="1148" name="Google Shape;114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  <p:pic>
        <p:nvPicPr>
          <p:cNvPr id="1149" name="Google Shape;1149;p11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736" y="3915666"/>
            <a:ext cx="1194189" cy="1123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13049D-1B34-A233-8BEF-B607D7996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39030"/>
              </p:ext>
            </p:extLst>
          </p:nvPr>
        </p:nvGraphicFramePr>
        <p:xfrm>
          <a:off x="1673085" y="1865234"/>
          <a:ext cx="5367020" cy="1739840"/>
        </p:xfrm>
        <a:graphic>
          <a:graphicData uri="http://schemas.openxmlformats.org/drawingml/2006/table">
            <a:tbl>
              <a:tblPr firstRow="1" firstCol="1" bandRow="1">
                <a:tableStyleId>{D5B450A1-1E87-46D0-8A1B-3CC4B1C5EEC7}</a:tableStyleId>
              </a:tblPr>
              <a:tblGrid>
                <a:gridCol w="3955415">
                  <a:extLst>
                    <a:ext uri="{9D8B030D-6E8A-4147-A177-3AD203B41FA5}">
                      <a16:colId xmlns:a16="http://schemas.microsoft.com/office/drawing/2014/main" val="3771171553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2598557829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NOMBRE IPS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CANTIDAD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553239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SOCIMEDICOS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18234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THE WALA IPS INDIGENA PUBLICA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47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17729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SHARON MEDICAL GROUP S.A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29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584061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CENTRAL DE ESPECIALISTAS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53223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TOLIMEDICA SAS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90217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UROCADIZ ESPECIALIDADES MEDICOQUIRURGICAS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39178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REHABILITACION MEDICA INTEGRAL DEL EJE CAFETERO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22991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>
                          <a:effectLst/>
                        </a:rPr>
                        <a:t>INSTITUTO OFTLAMOLOGICO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dirty="0">
                          <a:effectLst/>
                        </a:rPr>
                        <a:t>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3110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2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7514705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200" b="1"/>
              <a:t>MECANISMOS DE SOCIALIZACION </a:t>
            </a:r>
            <a:br>
              <a:rPr lang="es-CO" sz="3200" b="1"/>
            </a:br>
            <a:r>
              <a:rPr lang="es-CO" sz="3200" b="1"/>
              <a:t>DE LAS PQRS</a:t>
            </a:r>
            <a:endParaRPr sz="3200" b="1"/>
          </a:p>
        </p:txBody>
      </p:sp>
      <p:sp>
        <p:nvSpPr>
          <p:cNvPr id="1156" name="Google Shape;1156;p1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  <p:sp>
        <p:nvSpPr>
          <p:cNvPr id="1157" name="Google Shape;1157;p12"/>
          <p:cNvSpPr/>
          <p:nvPr/>
        </p:nvSpPr>
        <p:spPr>
          <a:xfrm>
            <a:off x="610095" y="1572014"/>
            <a:ext cx="587132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Socialización a los prestadores y áreas de la EPSI con mayor número de PQRS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PAMEC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Informe mensual de SIAU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Circular 017 de 2020 Supersalud (GT005 Inventario PQRS y GT006 Respuesta PQRS)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Circular 008 (oportunidad respuesta)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Seguimiento con cargue de evidencias según formulación de Plan de Acción de la Política de Participación Social Resolución 2063 de 2017 Minsalud cargue a PISIS.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8" name="Google Shape;1158;p12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736" y="3995183"/>
            <a:ext cx="1081971" cy="101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9" name="Google Shape;1159;p12"/>
          <p:cNvGrpSpPr/>
          <p:nvPr/>
        </p:nvGrpSpPr>
        <p:grpSpPr>
          <a:xfrm>
            <a:off x="6498621" y="1447914"/>
            <a:ext cx="2607304" cy="2682073"/>
            <a:chOff x="1926580" y="602477"/>
            <a:chExt cx="4456273" cy="4762466"/>
          </a:xfrm>
        </p:grpSpPr>
        <p:sp>
          <p:nvSpPr>
            <p:cNvPr id="1160" name="Google Shape;1160;p12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2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2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2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2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2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2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2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2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2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2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2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2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2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2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2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2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2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2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2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2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2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2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2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2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2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2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2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2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2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2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2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2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2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2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2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6" name="Google Shape;1306;p12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307" name="Google Shape;1307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2" name="Google Shape;1312;p12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694944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600" b="1"/>
              <a:t>ACCIONES DE MEJORA</a:t>
            </a:r>
            <a:endParaRPr sz="3600"/>
          </a:p>
        </p:txBody>
      </p:sp>
      <p:sp>
        <p:nvSpPr>
          <p:cNvPr id="1319" name="Google Shape;1319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  <p:sp>
        <p:nvSpPr>
          <p:cNvPr id="1320" name="Google Shape;1320;p13"/>
          <p:cNvSpPr/>
          <p:nvPr/>
        </p:nvSpPr>
        <p:spPr>
          <a:xfrm>
            <a:off x="666746" y="1471077"/>
            <a:ext cx="532671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solicita a las IPS y áreas de la EPSI con mayor número de PQRS generar estrategias para mejoramiento de acuerdo a los motivos de cada una.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realiza retroalimentación de cada una de las oficinas de atención al usuario para corregir las falencias identificadas.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socializa el informe de manera mensual a la gerencia, </a:t>
            </a:r>
            <a:r>
              <a:rPr lang="es-CO" sz="1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GyC</a:t>
            </a:r>
            <a:r>
              <a:rPr lang="es-CO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talento humano, control interno, </a:t>
            </a:r>
            <a:r>
              <a:rPr lang="es-CO" sz="1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PyP</a:t>
            </a:r>
            <a:r>
              <a:rPr lang="es-CO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coordinadoras regionales y promotores como insumo de evaluación de sus procesos</a:t>
            </a:r>
            <a:r>
              <a:rPr lang="es-CO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1" name="Google Shape;1321;p13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736" y="3890047"/>
            <a:ext cx="1194189" cy="1123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2" name="Google Shape;1322;p13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323" name="Google Shape;1323;p13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1" name="Google Shape;1361;p13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362" name="Google Shape;1362;p13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3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13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3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3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3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3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13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397" name="Google Shape;1397;p13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3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3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3" name="Google Shape;1413;p13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414" name="Google Shape;1414;p13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3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3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3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3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3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3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3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3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3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3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3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3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3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3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13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0" name="Google Shape;1430;p13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431" name="Google Shape;1431;p13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3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3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3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3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3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3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3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3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13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13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7" name="Google Shape;1447;p13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448" name="Google Shape;1448;p13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13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13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5" name="Google Shape;1465;p13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466" name="Google Shape;1466;p13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p13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483" name="Google Shape;1483;p13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0" name="Google Shape;1500;p13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3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3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3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4"/>
          <p:cNvSpPr txBox="1">
            <a:spLocks noGrp="1"/>
          </p:cNvSpPr>
          <p:nvPr>
            <p:ph type="title"/>
          </p:nvPr>
        </p:nvSpPr>
        <p:spPr>
          <a:xfrm>
            <a:off x="1142421" y="592372"/>
            <a:ext cx="240792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200"/>
              <a:t>BUZÓN DE SUGERENCIAS</a:t>
            </a:r>
            <a:endParaRPr sz="3200"/>
          </a:p>
        </p:txBody>
      </p:sp>
      <p:sp>
        <p:nvSpPr>
          <p:cNvPr id="1535" name="Google Shape;1535;p14"/>
          <p:cNvSpPr txBox="1">
            <a:spLocks noGrp="1"/>
          </p:cNvSpPr>
          <p:nvPr>
            <p:ph type="body" idx="1"/>
          </p:nvPr>
        </p:nvSpPr>
        <p:spPr>
          <a:xfrm>
            <a:off x="704552" y="1566476"/>
            <a:ext cx="3283658" cy="313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sz="1400" b="1" dirty="0">
                <a:solidFill>
                  <a:schemeClr val="dk1"/>
                </a:solidFill>
              </a:rPr>
              <a:t>El buzón de sugerencias se abre cada viernes en las oficinas de atención al usuario. En total se realizaron    1650   aperturas de buzón de sugerencias para el I TRIMESTRE   de 2025, en los municipios en los cuales se cuenta con oficinas de Pijaos Salud EPS – I.</a:t>
            </a:r>
            <a:endParaRPr sz="1400" b="1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536" name="Google Shape;1536;p14"/>
          <p:cNvSpPr txBox="1">
            <a:spLocks noGrp="1"/>
          </p:cNvSpPr>
          <p:nvPr>
            <p:ph type="body" idx="2"/>
          </p:nvPr>
        </p:nvSpPr>
        <p:spPr>
          <a:xfrm>
            <a:off x="4842621" y="1534277"/>
            <a:ext cx="3868195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sz="1400" b="1" dirty="0">
                <a:solidFill>
                  <a:schemeClr val="dk1"/>
                </a:solidFill>
              </a:rPr>
              <a:t>Las oficinas de atención al usuario cuentan con un sistema informativo físico establecido mediante cartelera ubicada en las salas de espera. La información publicada corresponde a la obligatoria según Circular 008 de 2018 de la Supersalud y adicionalmente a los temas del cronograma mensual. </a:t>
            </a:r>
            <a:endParaRPr dirty="0"/>
          </a:p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sz="1400" b="1" dirty="0">
                <a:solidFill>
                  <a:schemeClr val="dk1"/>
                </a:solidFill>
              </a:rPr>
              <a:t>En total se realizaron  66 actualizaciones de cartelera para el I TRIMESTRE   de 2025, en los municipios en los cuales se cuenta con oficinas de Pijaos Salud EPS – I.</a:t>
            </a:r>
            <a:endParaRPr sz="1400" b="1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537" name="Google Shape;1537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  <p:sp>
        <p:nvSpPr>
          <p:cNvPr id="1538" name="Google Shape;1538;p14"/>
          <p:cNvSpPr txBox="1"/>
          <p:nvPr/>
        </p:nvSpPr>
        <p:spPr>
          <a:xfrm>
            <a:off x="5329645" y="592372"/>
            <a:ext cx="3422468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</a:pPr>
            <a:r>
              <a:rPr lang="es-CO" sz="32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ACTUALIZACION DE CARTELERA</a:t>
            </a:r>
            <a:endParaRPr sz="32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39" name="Google Shape;1539;p14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5" y="3852355"/>
            <a:ext cx="1194189" cy="1123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0" name="Google Shape;1540;p14"/>
          <p:cNvGrpSpPr/>
          <p:nvPr/>
        </p:nvGrpSpPr>
        <p:grpSpPr>
          <a:xfrm>
            <a:off x="4118720" y="2227936"/>
            <a:ext cx="1042234" cy="2747997"/>
            <a:chOff x="2217389" y="2145281"/>
            <a:chExt cx="771968" cy="2035403"/>
          </a:xfrm>
        </p:grpSpPr>
        <p:sp>
          <p:nvSpPr>
            <p:cNvPr id="1541" name="Google Shape;1541;p14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5"/>
          <p:cNvSpPr txBox="1">
            <a:spLocks noGrp="1"/>
          </p:cNvSpPr>
          <p:nvPr>
            <p:ph type="title"/>
          </p:nvPr>
        </p:nvSpPr>
        <p:spPr>
          <a:xfrm>
            <a:off x="735621" y="278738"/>
            <a:ext cx="3879669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200"/>
              <a:t>CAPACITACION USUARIOS</a:t>
            </a:r>
            <a:endParaRPr sz="3200"/>
          </a:p>
        </p:txBody>
      </p:sp>
      <p:sp>
        <p:nvSpPr>
          <p:cNvPr id="1562" name="Google Shape;1562;p15"/>
          <p:cNvSpPr txBox="1">
            <a:spLocks noGrp="1"/>
          </p:cNvSpPr>
          <p:nvPr>
            <p:ph type="body" idx="1"/>
          </p:nvPr>
        </p:nvSpPr>
        <p:spPr>
          <a:xfrm>
            <a:off x="657497" y="1277613"/>
            <a:ext cx="3836126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b="1" dirty="0">
                <a:solidFill>
                  <a:schemeClr val="dk1"/>
                </a:solidFill>
              </a:rPr>
              <a:t>Los funcionarios de las oficinas de atención al usuario de la EPSI efectúan capacitaciones frente a los temas competentes del Sistema General de Seguridad Social en Salud cada mes y desde la oficina principal se realizan de manera virtual. </a:t>
            </a:r>
            <a:endParaRPr dirty="0"/>
          </a:p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b="1" dirty="0">
                <a:solidFill>
                  <a:schemeClr val="dk1"/>
                </a:solidFill>
              </a:rPr>
              <a:t>En total se realizaron 66 capacitaciones a usuarios para el I TRIMESTRE   de 2025 cumpliendo con lo establecido en el cronograma. </a:t>
            </a:r>
            <a:endParaRPr b="1" dirty="0">
              <a:solidFill>
                <a:schemeClr val="dk1"/>
              </a:solidFill>
            </a:endParaRPr>
          </a:p>
          <a:p>
            <a:pPr marL="457200" lvl="0" indent="-2286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457200" lvl="0" indent="-2286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563" name="Google Shape;1563;p15"/>
          <p:cNvSpPr txBox="1">
            <a:spLocks noGrp="1"/>
          </p:cNvSpPr>
          <p:nvPr>
            <p:ph type="body" idx="2"/>
          </p:nvPr>
        </p:nvSpPr>
        <p:spPr>
          <a:xfrm>
            <a:off x="4327350" y="922225"/>
            <a:ext cx="4321800" cy="252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56360" lvl="1" indent="-44958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</a:pPr>
            <a:r>
              <a:rPr lang="es-CO" b="1" dirty="0">
                <a:solidFill>
                  <a:schemeClr val="dk1"/>
                </a:solidFill>
              </a:rPr>
              <a:t>En total se realizaron 57 actas de reuniones de Asociación de Usuarios conformadas en cada municipio en las cuales la EPS – I tiene oficinas de atención al usuario para el I TRIMESTRE   de 2025 y de las 19 asociaciones que están conformadas. </a:t>
            </a:r>
            <a:endParaRPr dirty="0"/>
          </a:p>
          <a:p>
            <a:pPr marL="1356360" lvl="1" indent="-44958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Char char="▹"/>
            </a:pPr>
            <a:r>
              <a:rPr lang="es-CO" b="1" dirty="0">
                <a:solidFill>
                  <a:schemeClr val="dk1"/>
                </a:solidFill>
              </a:rPr>
              <a:t>Asimismo, se informa que se realizaron las reuniones mensuales de manera virtual desde la oficina principal haciendo la respectiva convocatoria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64" name="Google Shape;1564;p1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  <p:sp>
        <p:nvSpPr>
          <p:cNvPr id="1565" name="Google Shape;1565;p15"/>
          <p:cNvSpPr/>
          <p:nvPr/>
        </p:nvSpPr>
        <p:spPr>
          <a:xfrm>
            <a:off x="5732725" y="117925"/>
            <a:ext cx="24609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ASOCIACION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USUARIOS</a:t>
            </a:r>
            <a:endParaRPr sz="32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66" name="Google Shape;1566;p15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2" y="117921"/>
            <a:ext cx="1194189" cy="11235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7" name="Google Shape;1567;p15"/>
          <p:cNvGrpSpPr/>
          <p:nvPr/>
        </p:nvGrpSpPr>
        <p:grpSpPr>
          <a:xfrm>
            <a:off x="4015088" y="117921"/>
            <a:ext cx="1407493" cy="1561147"/>
            <a:chOff x="2152750" y="190500"/>
            <a:chExt cx="4293756" cy="4762499"/>
          </a:xfrm>
        </p:grpSpPr>
        <p:sp>
          <p:nvSpPr>
            <p:cNvPr id="1568" name="Google Shape;1568;p15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5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5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5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5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5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5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1643" name="Google Shape;1643;p15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5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5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5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5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5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5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15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15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2" name="Google Shape;1652;p15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1653" name="Google Shape;1653;p1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1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1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1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1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8" name="Google Shape;1658;p15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6"/>
          <p:cNvSpPr txBox="1">
            <a:spLocks noGrp="1"/>
          </p:cNvSpPr>
          <p:nvPr>
            <p:ph type="title"/>
          </p:nvPr>
        </p:nvSpPr>
        <p:spPr>
          <a:xfrm>
            <a:off x="1284515" y="535932"/>
            <a:ext cx="7075714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/>
              <a:t>MECANISMOS DE SOCIALIZACION</a:t>
            </a:r>
            <a:endParaRPr/>
          </a:p>
        </p:txBody>
      </p:sp>
      <p:sp>
        <p:nvSpPr>
          <p:cNvPr id="1681" name="Google Shape;1681;p16"/>
          <p:cNvSpPr txBox="1">
            <a:spLocks noGrp="1"/>
          </p:cNvSpPr>
          <p:nvPr>
            <p:ph type="body" idx="1"/>
          </p:nvPr>
        </p:nvSpPr>
        <p:spPr>
          <a:xfrm>
            <a:off x="371585" y="1211047"/>
            <a:ext cx="5582774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s-CO" sz="1800" b="1">
                <a:solidFill>
                  <a:schemeClr val="dk1"/>
                </a:solidFill>
              </a:rPr>
              <a:t>Informe mensual de SIAU </a:t>
            </a:r>
            <a:endParaRPr/>
          </a:p>
          <a:p>
            <a:pPr marL="285750" lvl="0" indent="-28575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s-CO" sz="1800" b="1">
                <a:solidFill>
                  <a:schemeClr val="dk1"/>
                </a:solidFill>
              </a:rPr>
              <a:t>Seguimiento con cargue de evidencias según formulación de Plan de Acción de la Política de Participación Social Resolución 2063 de 2017 Minsalud cargue a PISIS. </a:t>
            </a:r>
            <a:endParaRPr/>
          </a:p>
          <a:p>
            <a:pPr marL="285750" lvl="0" indent="-28575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s-CO" sz="1800" b="1">
                <a:solidFill>
                  <a:schemeClr val="dk1"/>
                </a:solidFill>
              </a:rPr>
              <a:t>Análisis de las problemáticas identificadas por parte de los integrantes de las asociaciones de usuarios y reportes a las IPS o áreas de la EPSI involucradas.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82" name="Google Shape;1682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  <p:grpSp>
        <p:nvGrpSpPr>
          <p:cNvPr id="1683" name="Google Shape;1683;p16"/>
          <p:cNvGrpSpPr/>
          <p:nvPr/>
        </p:nvGrpSpPr>
        <p:grpSpPr>
          <a:xfrm>
            <a:off x="5655690" y="1042004"/>
            <a:ext cx="3356124" cy="3829046"/>
            <a:chOff x="2602525" y="317054"/>
            <a:chExt cx="4174283" cy="4762495"/>
          </a:xfrm>
        </p:grpSpPr>
        <p:sp>
          <p:nvSpPr>
            <p:cNvPr id="1684" name="Google Shape;1684;p16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6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1" name="Google Shape;1741;p16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1742" name="Google Shape;1742;p16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1743" name="Google Shape;1743;p16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16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16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46" name="Google Shape;1746;p16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747" name="Google Shape;1747;p16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6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49" name="Google Shape;1749;p16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16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16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16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16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16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5" name="Google Shape;1755;p16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6" name="Google Shape;1756;p16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7" name="Google Shape;1757;p16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8" name="Google Shape;1758;p16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9" name="Google Shape;1759;p16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16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6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16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3" name="Google Shape;1763;p16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6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5" name="Google Shape;1765;p16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6" name="Google Shape;1766;p16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6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8" name="Google Shape;1768;p16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9" name="Google Shape;1769;p16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6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1" name="Google Shape;1771;p16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16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6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16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16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6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16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16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6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16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16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6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16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16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6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16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16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16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16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0" name="Google Shape;1790;p16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16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6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3" name="Google Shape;1793;p16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4" name="Google Shape;1794;p16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6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16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16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6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9" name="Google Shape;1799;p16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16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6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2" name="Google Shape;1802;p16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3" name="Google Shape;1803;p16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6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16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16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16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16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16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16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16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16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3" name="Google Shape;1813;p16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1814" name="Google Shape;1814;p16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1815" name="Google Shape;1815;p16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16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6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16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16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20" name="Google Shape;1820;p16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16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6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3" name="Google Shape;1823;p16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9" name="Google Shape;1829;p16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5162" y="1867548"/>
            <a:ext cx="993247" cy="9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17"/>
          <p:cNvSpPr txBox="1">
            <a:spLocks noGrp="1"/>
          </p:cNvSpPr>
          <p:nvPr>
            <p:ph type="title"/>
          </p:nvPr>
        </p:nvSpPr>
        <p:spPr>
          <a:xfrm>
            <a:off x="1268511" y="614309"/>
            <a:ext cx="7380514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/>
              <a:t>SOLICITUDES DE TRANSPORTE</a:t>
            </a:r>
            <a:endParaRPr/>
          </a:p>
        </p:txBody>
      </p:sp>
      <p:sp>
        <p:nvSpPr>
          <p:cNvPr id="1835" name="Google Shape;1835;p17"/>
          <p:cNvSpPr txBox="1">
            <a:spLocks noGrp="1"/>
          </p:cNvSpPr>
          <p:nvPr>
            <p:ph type="body" idx="1"/>
          </p:nvPr>
        </p:nvSpPr>
        <p:spPr>
          <a:xfrm>
            <a:off x="701039" y="1333899"/>
            <a:ext cx="7071361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sz="2400" b="1" dirty="0">
                <a:solidFill>
                  <a:schemeClr val="dk1"/>
                </a:solidFill>
              </a:rPr>
              <a:t>Desde el área de SIAU se responden la totalidad de solicitudes de transporte, las cuales en ocasiones incluyen solicitudes de hogar de paso y/o alimentación. Durante el I TRIMESTRE   de 2025 se recibieron 510 solicitudes.  Siendo los municipios con mayor cantidad.</a:t>
            </a:r>
            <a:endParaRPr dirty="0"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836" name="Google Shape;183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  <p:pic>
        <p:nvPicPr>
          <p:cNvPr id="1837" name="Google Shape;1837;p17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6505"/>
            <a:ext cx="1194189" cy="112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  <p:sp>
        <p:nvSpPr>
          <p:cNvPr id="397" name="Google Shape;397;p2"/>
          <p:cNvSpPr txBox="1">
            <a:spLocks noGrp="1"/>
          </p:cNvSpPr>
          <p:nvPr>
            <p:ph type="ctrTitle" idx="4294967295"/>
          </p:nvPr>
        </p:nvSpPr>
        <p:spPr>
          <a:xfrm>
            <a:off x="1558925" y="700088"/>
            <a:ext cx="7585075" cy="83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Impact"/>
              <a:buNone/>
            </a:pPr>
            <a:r>
              <a:rPr lang="es-CO" sz="44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SATISFACCION USUARIOS </a:t>
            </a:r>
            <a:endParaRPr sz="4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8" name="Google Shape;398;p2"/>
          <p:cNvSpPr txBox="1">
            <a:spLocks noGrp="1"/>
          </p:cNvSpPr>
          <p:nvPr>
            <p:ph type="subTitle" idx="4294967295"/>
          </p:nvPr>
        </p:nvSpPr>
        <p:spPr>
          <a:xfrm>
            <a:off x="700250" y="1791364"/>
            <a:ext cx="4981575" cy="19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just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s-CO" sz="1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 a mes el equipo de promotores realiza al 2% de la población, encuestas de satisfacción en cada municipio donde tiene cobertura la EPS - I y mediante un formato definido evalúan varios ítems. El porcentaje de satisfacción global correspondiente al I TRIMESTRE   de 2025 fue del 99,88</a:t>
            </a:r>
            <a:endParaRPr sz="1800" b="1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2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705" y="1862979"/>
            <a:ext cx="2169331" cy="2041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2"/>
          <p:cNvGrpSpPr/>
          <p:nvPr/>
        </p:nvGrpSpPr>
        <p:grpSpPr>
          <a:xfrm>
            <a:off x="7763029" y="1963075"/>
            <a:ext cx="885996" cy="2673675"/>
            <a:chOff x="5678143" y="1151382"/>
            <a:chExt cx="345795" cy="1043508"/>
          </a:xfrm>
        </p:grpSpPr>
        <p:sp>
          <p:nvSpPr>
            <p:cNvPr id="401" name="Google Shape;401;p2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9"/>
          <p:cNvSpPr txBox="1">
            <a:spLocks noGrp="1"/>
          </p:cNvSpPr>
          <p:nvPr>
            <p:ph type="title"/>
          </p:nvPr>
        </p:nvSpPr>
        <p:spPr>
          <a:xfrm>
            <a:off x="339727" y="559481"/>
            <a:ext cx="8090262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b="1"/>
              <a:t>CAPACITACION FUNCIONARIOS</a:t>
            </a:r>
            <a:endParaRPr/>
          </a:p>
        </p:txBody>
      </p:sp>
      <p:sp>
        <p:nvSpPr>
          <p:cNvPr id="1851" name="Google Shape;1851;p19"/>
          <p:cNvSpPr txBox="1">
            <a:spLocks noGrp="1"/>
          </p:cNvSpPr>
          <p:nvPr>
            <p:ph type="body" idx="1"/>
          </p:nvPr>
        </p:nvSpPr>
        <p:spPr>
          <a:xfrm>
            <a:off x="522514" y="1551613"/>
            <a:ext cx="7114905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s-CO" sz="2000" b="1" dirty="0">
                <a:solidFill>
                  <a:schemeClr val="dk1"/>
                </a:solidFill>
              </a:rPr>
              <a:t>Durante el ITRIMESTRE   de 2025 se realizó capacitación a los funcionarios de las oficinas de atención al usuario de la EPSI en los departamentos  de Tolima, Risaralda y Meta sobre, Encuestas de Satisfacción y su registro en el nuevo aplicativo GEMANET, Capacitación y Asociación de Usuarios, Buzón de Sugerencias, PQRS, atención al usuario, política de participación social en salud, trato digno</a:t>
            </a:r>
            <a:endParaRPr dirty="0"/>
          </a:p>
        </p:txBody>
      </p:sp>
      <p:sp>
        <p:nvSpPr>
          <p:cNvPr id="1852" name="Google Shape;1852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20</a:t>
            </a:fld>
            <a:endParaRPr/>
          </a:p>
        </p:txBody>
      </p:sp>
      <p:grpSp>
        <p:nvGrpSpPr>
          <p:cNvPr id="1853" name="Google Shape;1853;p19"/>
          <p:cNvGrpSpPr/>
          <p:nvPr/>
        </p:nvGrpSpPr>
        <p:grpSpPr>
          <a:xfrm>
            <a:off x="7300971" y="2634313"/>
            <a:ext cx="1503395" cy="2366787"/>
            <a:chOff x="6492887" y="4126007"/>
            <a:chExt cx="271993" cy="422295"/>
          </a:xfrm>
        </p:grpSpPr>
        <p:sp>
          <p:nvSpPr>
            <p:cNvPr id="1854" name="Google Shape;1854;p19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9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9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9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9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9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9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9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9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9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9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9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9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9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19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19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19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5" name="Google Shape;1875;p19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1876" name="Google Shape;1876;p19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19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81" name="Google Shape;1881;p19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6505"/>
            <a:ext cx="1194189" cy="112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20"/>
          <p:cNvSpPr txBox="1">
            <a:spLocks noGrp="1"/>
          </p:cNvSpPr>
          <p:nvPr>
            <p:ph type="title"/>
          </p:nvPr>
        </p:nvSpPr>
        <p:spPr>
          <a:xfrm>
            <a:off x="963827" y="56853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dirty="0"/>
              <a:t>INDICADORES 0256</a:t>
            </a:r>
            <a:br>
              <a:rPr lang="es-CO" dirty="0"/>
            </a:br>
            <a:endParaRPr dirty="0"/>
          </a:p>
        </p:txBody>
      </p:sp>
      <p:sp>
        <p:nvSpPr>
          <p:cNvPr id="1887" name="Google Shape;1887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21</a:t>
            </a:fld>
            <a:endParaRPr/>
          </a:p>
        </p:txBody>
      </p:sp>
      <p:pic>
        <p:nvPicPr>
          <p:cNvPr id="1888" name="Google Shape;1888;p20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454" y="4073844"/>
            <a:ext cx="1194189" cy="112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DB54A1-93B6-F75A-DC11-F9E336609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43" y="1058779"/>
            <a:ext cx="8064597" cy="34467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22</a:t>
            </a:fld>
            <a:endParaRPr/>
          </a:p>
        </p:txBody>
      </p:sp>
      <p:pic>
        <p:nvPicPr>
          <p:cNvPr id="1902" name="Google Shape;1902;p22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3233"/>
            <a:ext cx="1194189" cy="10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6FF479-DB62-4671-12A6-831C51393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98" y="822528"/>
            <a:ext cx="7982094" cy="34984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23</a:t>
            </a:fld>
            <a:endParaRPr/>
          </a:p>
        </p:txBody>
      </p:sp>
      <p:pic>
        <p:nvPicPr>
          <p:cNvPr id="1895" name="Google Shape;1895;p21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60108"/>
            <a:ext cx="1093155" cy="100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E107D8-10E2-8FD5-C24A-CCBE88B5C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50" y="653143"/>
            <a:ext cx="7892715" cy="37744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F57A4-FC35-DC25-A23C-6DA26870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40" y="323717"/>
            <a:ext cx="5640900" cy="1082700"/>
          </a:xfrm>
        </p:spPr>
        <p:txBody>
          <a:bodyPr/>
          <a:lstStyle/>
          <a:p>
            <a:pPr algn="ctr"/>
            <a:r>
              <a:rPr lang="es-ES" dirty="0"/>
              <a:t>INDICADORES</a:t>
            </a:r>
            <a:br>
              <a:rPr lang="es-ES" dirty="0"/>
            </a:br>
            <a:br>
              <a:rPr lang="es-ES" dirty="0"/>
            </a:br>
            <a:r>
              <a:rPr lang="es-CO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https://drive.google.com/drive/folders/1_K8izCRzn3jGsGRJ_nsRhupWD_Wr4Y5W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FC83B-7D17-FFA0-651E-3EF0B0A346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20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23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  <p:sp>
        <p:nvSpPr>
          <p:cNvPr id="1909" name="Google Shape;1909;p23"/>
          <p:cNvSpPr txBox="1">
            <a:spLocks noGrp="1"/>
          </p:cNvSpPr>
          <p:nvPr>
            <p:ph type="ctrTitle" idx="4294967295"/>
          </p:nvPr>
        </p:nvSpPr>
        <p:spPr>
          <a:xfrm>
            <a:off x="1740499" y="1187451"/>
            <a:ext cx="4343400" cy="83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Impact"/>
              <a:buNone/>
            </a:pPr>
            <a:r>
              <a:rPr lang="es-CO" sz="72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GRACIAS</a:t>
            </a:r>
            <a:endParaRPr sz="72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10" name="Google Shape;1910;p23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1911" name="Google Shape;1911;p23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8" name="Google Shape;1968;p23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1969" name="Google Shape;1969;p23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1970" name="Google Shape;1970;p23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23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23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73" name="Google Shape;1973;p23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974" name="Google Shape;1974;p23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23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76" name="Google Shape;1976;p23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23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23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23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23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23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23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23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23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23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23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23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23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23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23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23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23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23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23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23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23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23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23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23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23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23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23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23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23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23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23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23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23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23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0" name="Google Shape;2010;p23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1" name="Google Shape;2011;p23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23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3" name="Google Shape;2013;p23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23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23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6" name="Google Shape;2016;p23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7" name="Google Shape;2017;p23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23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23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23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23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23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23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23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23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23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23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23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23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23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23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23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23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23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23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23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23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23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23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40" name="Google Shape;2040;p23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041" name="Google Shape;2041;p23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042" name="Google Shape;2042;p23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3" name="Google Shape;2043;p23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23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5" name="Google Shape;2045;p23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23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47" name="Google Shape;2047;p23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8" name="Google Shape;2048;p23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9" name="Google Shape;2049;p23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50" name="Google Shape;2050;p23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6" name="Google Shape;2056;p23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658" y="2138706"/>
            <a:ext cx="2755557" cy="259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 txBox="1">
            <a:spLocks noGrp="1"/>
          </p:cNvSpPr>
          <p:nvPr>
            <p:ph type="title"/>
          </p:nvPr>
        </p:nvSpPr>
        <p:spPr>
          <a:xfrm>
            <a:off x="687518" y="90160"/>
            <a:ext cx="7260813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600" b="1" dirty="0"/>
              <a:t>SATISFACCION GLOBAL POR COMPONENTE</a:t>
            </a:r>
            <a:endParaRPr sz="3600" b="1" dirty="0"/>
          </a:p>
        </p:txBody>
      </p:sp>
      <p:sp>
        <p:nvSpPr>
          <p:cNvPr id="423" name="Google Shape;423;p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  <p:pic>
        <p:nvPicPr>
          <p:cNvPr id="452" name="Google Shape;452;p3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3242">
            <a:off x="7944250" y="134597"/>
            <a:ext cx="837569" cy="788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2FB74CC-430B-36F0-674E-AB73DDE0A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574753"/>
              </p:ext>
            </p:extLst>
          </p:nvPr>
        </p:nvGraphicFramePr>
        <p:xfrm>
          <a:off x="1490662" y="1172860"/>
          <a:ext cx="6162675" cy="371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"/>
          <p:cNvSpPr txBox="1">
            <a:spLocks noGrp="1"/>
          </p:cNvSpPr>
          <p:nvPr>
            <p:ph type="ctrTitle"/>
          </p:nvPr>
        </p:nvSpPr>
        <p:spPr>
          <a:xfrm>
            <a:off x="896671" y="101870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b="1"/>
              <a:t>SATISFACCION POR MUNICIPIO</a:t>
            </a:r>
            <a:endParaRPr/>
          </a:p>
        </p:txBody>
      </p:sp>
      <p:sp>
        <p:nvSpPr>
          <p:cNvPr id="458" name="Google Shape;458;p4"/>
          <p:cNvSpPr txBox="1">
            <a:spLocks noGrp="1"/>
          </p:cNvSpPr>
          <p:nvPr>
            <p:ph type="subTitle" idx="1"/>
          </p:nvPr>
        </p:nvSpPr>
        <p:spPr>
          <a:xfrm>
            <a:off x="772957" y="2729647"/>
            <a:ext cx="4757736" cy="62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O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CO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presenta la satisfacción correspondiente al I TRIMESTRE  de 2025 en relación a los municipios en los cuales opera la EPS –I.  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459" name="Google Shape;459;p4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60" name="Google Shape;460;p4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61" name="Google Shape;461;p4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2" name="Google Shape;482;p4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83" name="Google Shape;483;p4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4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4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53" name="Google Shape;553;p4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66" name="Google Shape;566;p4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229" y="1175368"/>
            <a:ext cx="1194189" cy="112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"/>
          <p:cNvSpPr txBox="1">
            <a:spLocks noGrp="1"/>
          </p:cNvSpPr>
          <p:nvPr>
            <p:ph type="ctrTitle"/>
          </p:nvPr>
        </p:nvSpPr>
        <p:spPr>
          <a:xfrm>
            <a:off x="602032" y="-222145"/>
            <a:ext cx="78561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4000" b="1"/>
              <a:t>SATISFACCION POR MUNICIPIO</a:t>
            </a:r>
            <a:endParaRPr sz="4000"/>
          </a:p>
        </p:txBody>
      </p:sp>
      <p:pic>
        <p:nvPicPr>
          <p:cNvPr id="572" name="Google Shape;572;p5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06" y="0"/>
            <a:ext cx="1194189" cy="93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8DB8AFD-7334-F853-8421-59A0AE1D9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2" y="880023"/>
            <a:ext cx="8349462" cy="38432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ctrTitle" idx="4294967295"/>
          </p:nvPr>
        </p:nvSpPr>
        <p:spPr>
          <a:xfrm>
            <a:off x="870184" y="-17771"/>
            <a:ext cx="6987122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rPr lang="es-CO" sz="36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MECANISMOS DE SOCIALIZACION</a:t>
            </a:r>
            <a:endParaRPr sz="3600" b="1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80" name="Google Shape;580;p6"/>
          <p:cNvSpPr txBox="1">
            <a:spLocks noGrp="1"/>
          </p:cNvSpPr>
          <p:nvPr>
            <p:ph type="subTitle" idx="4294967295"/>
          </p:nvPr>
        </p:nvSpPr>
        <p:spPr>
          <a:xfrm>
            <a:off x="670210" y="1202460"/>
            <a:ext cx="5503228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Pagina web (micrositio de rendición de cuentas)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Circular 008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Resolución 256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PAMEC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Carteleras ubicadas en las oficinas de atención al usuario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Informe mensual de SIAU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Correo electrónico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Carta de desempeño, derechos y deberes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Seguimiento con cargue de evidencias según formulación de Plan de Acción de la Política de Participación Social Resolución 2063 de 2017 Minsalud cargue a PISIS. </a:t>
            </a:r>
            <a:endParaRPr sz="16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81" name="Google Shape;581;p6"/>
          <p:cNvGrpSpPr/>
          <p:nvPr/>
        </p:nvGrpSpPr>
        <p:grpSpPr>
          <a:xfrm>
            <a:off x="6173438" y="1688024"/>
            <a:ext cx="2932487" cy="3202673"/>
            <a:chOff x="2152750" y="190500"/>
            <a:chExt cx="4293756" cy="4762499"/>
          </a:xfrm>
        </p:grpSpPr>
        <p:sp>
          <p:nvSpPr>
            <p:cNvPr id="582" name="Google Shape;582;p6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6" name="Google Shape;656;p6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657" name="Google Shape;657;p6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6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667" name="Google Shape;667;p6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2" name="Google Shape;672;p6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0" name="Google Shape;690;p6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917" y="1614385"/>
            <a:ext cx="1194189" cy="112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"/>
          <p:cNvSpPr txBox="1">
            <a:spLocks noGrp="1"/>
          </p:cNvSpPr>
          <p:nvPr>
            <p:ph type="title"/>
          </p:nvPr>
        </p:nvSpPr>
        <p:spPr>
          <a:xfrm>
            <a:off x="779341" y="458514"/>
            <a:ext cx="7511143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b="1"/>
              <a:t>ACCIONES DE MEJORA</a:t>
            </a:r>
            <a:endParaRPr b="1"/>
          </a:p>
        </p:txBody>
      </p:sp>
      <p:sp>
        <p:nvSpPr>
          <p:cNvPr id="696" name="Google Shape;696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  <p:sp>
        <p:nvSpPr>
          <p:cNvPr id="697" name="Google Shape;697;p7"/>
          <p:cNvSpPr/>
          <p:nvPr/>
        </p:nvSpPr>
        <p:spPr>
          <a:xfrm>
            <a:off x="779341" y="1803861"/>
            <a:ext cx="546437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solicita a las áreas generar acciones de mejora encaminadas a aumentar la satisfacción por componente.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realiza retroalimentación de cada una de las oficinas de atención al usuario para corregir las falencias identificadas</a:t>
            </a:r>
            <a:r>
              <a:rPr lang="es-CO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p7"/>
          <p:cNvGrpSpPr/>
          <p:nvPr/>
        </p:nvGrpSpPr>
        <p:grpSpPr>
          <a:xfrm>
            <a:off x="6237734" y="1146950"/>
            <a:ext cx="2823159" cy="3032672"/>
            <a:chOff x="2012475" y="393272"/>
            <a:chExt cx="4440240" cy="4609126"/>
          </a:xfrm>
        </p:grpSpPr>
        <p:sp>
          <p:nvSpPr>
            <p:cNvPr id="699" name="Google Shape;699;p7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2" name="Google Shape;792;p7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0510" y="2441061"/>
            <a:ext cx="655794" cy="61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7462578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3600" b="1"/>
              <a:t>PETICIONES, QUEJAS, RECLAMOS</a:t>
            </a:r>
            <a:br>
              <a:rPr lang="es-CO" sz="3600" b="1"/>
            </a:br>
            <a:r>
              <a:rPr lang="es-CO" sz="3600" b="1"/>
              <a:t>Y SUGERENCIAS</a:t>
            </a:r>
            <a:endParaRPr sz="3600"/>
          </a:p>
        </p:txBody>
      </p:sp>
      <p:sp>
        <p:nvSpPr>
          <p:cNvPr id="798" name="Google Shape;798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  <p:grpSp>
        <p:nvGrpSpPr>
          <p:cNvPr id="799" name="Google Shape;799;p8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800" name="Google Shape;800;p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823" name="Google Shape;823;p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824" name="Google Shape;824;p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7" name="Google Shape;827;p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828" name="Google Shape;828;p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30" name="Google Shape;830;p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4" name="Google Shape;894;p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895" name="Google Shape;895;p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896" name="Google Shape;896;p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7" name="Google Shape;897;p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9" name="Google Shape;899;p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0" name="Google Shape;900;p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01" name="Google Shape;901;p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04" name="Google Shape;904;p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934" name="Google Shape;934;p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9" name="Google Shape;939;p8"/>
          <p:cNvSpPr txBox="1"/>
          <p:nvPr/>
        </p:nvSpPr>
        <p:spPr>
          <a:xfrm>
            <a:off x="867769" y="1837021"/>
            <a:ext cx="5282802" cy="24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lang="es-CO" sz="1800" b="1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El sistema de PQRS funciona de forma adecuada en cada municipio, los buzones de PQRS se abren cada semana. Durante el I TRIMESTRE   del año 2025 se </a:t>
            </a:r>
            <a:r>
              <a:rPr lang="es-CO" sz="1800" b="1" i="0" u="none" strike="noStrike" cap="none" dirty="0" err="1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recepcionaron</a:t>
            </a:r>
            <a:r>
              <a:rPr lang="es-CO" sz="1800" b="1" i="0" u="none" strike="noStrike" cap="none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por diferentes medios (Página web, correo electrónico, escritas, buzones de sugerencias, verbales y SUPERSALUD) un total de 751 PQRS registradas en el sistema GEMA NET</a:t>
            </a:r>
            <a:endParaRPr sz="1800" b="0" i="0" u="none" strike="noStrike" cap="none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940" name="Google Shape;940;p8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4640" y="1677531"/>
            <a:ext cx="1734481" cy="16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"/>
          <p:cNvSpPr txBox="1">
            <a:spLocks noGrp="1"/>
          </p:cNvSpPr>
          <p:nvPr>
            <p:ph type="title"/>
          </p:nvPr>
        </p:nvSpPr>
        <p:spPr>
          <a:xfrm>
            <a:off x="510619" y="1468891"/>
            <a:ext cx="2711667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s-CO" sz="4000" b="1"/>
              <a:t>CANTIDAD DE PQRS POR MUNICIPIO</a:t>
            </a:r>
            <a:endParaRPr sz="4000"/>
          </a:p>
        </p:txBody>
      </p:sp>
      <p:sp>
        <p:nvSpPr>
          <p:cNvPr id="946" name="Google Shape;946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  <p:grpSp>
        <p:nvGrpSpPr>
          <p:cNvPr id="947" name="Google Shape;947;p9"/>
          <p:cNvGrpSpPr/>
          <p:nvPr/>
        </p:nvGrpSpPr>
        <p:grpSpPr>
          <a:xfrm>
            <a:off x="6124631" y="1324867"/>
            <a:ext cx="2845197" cy="3014903"/>
            <a:chOff x="2244025" y="145922"/>
            <a:chExt cx="4382832" cy="4762352"/>
          </a:xfrm>
        </p:grpSpPr>
        <p:grpSp>
          <p:nvGrpSpPr>
            <p:cNvPr id="948" name="Google Shape;948;p9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949" name="Google Shape;949;p9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9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9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9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9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9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7" name="Google Shape;997;p9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998" name="Google Shape;998;p9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5" name="Google Shape;1015;p9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1016" name="Google Shape;1016;p9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9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9" name="Google Shape;1049;p9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9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9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9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9" name="Google Shape;1119;p9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1120" name="Google Shape;1120;p9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5" name="Google Shape;1125;p9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9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1128" name="Google Shape;1128;p9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33" name="Google Shape;1133;p9" descr="http://pijaossalud.com.co/logoani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900" y="2144901"/>
            <a:ext cx="864498" cy="8133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9AD020-707E-B709-B082-1C6926AA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78736"/>
              </p:ext>
            </p:extLst>
          </p:nvPr>
        </p:nvGraphicFramePr>
        <p:xfrm>
          <a:off x="3670245" y="880024"/>
          <a:ext cx="2379920" cy="3756740"/>
        </p:xfrm>
        <a:graphic>
          <a:graphicData uri="http://schemas.openxmlformats.org/drawingml/2006/table">
            <a:tbl>
              <a:tblPr firstRow="1" firstCol="1" bandRow="1">
                <a:tableStyleId>{D5B450A1-1E87-46D0-8A1B-3CC4B1C5EEC7}</a:tableStyleId>
              </a:tblPr>
              <a:tblGrid>
                <a:gridCol w="1336981">
                  <a:extLst>
                    <a:ext uri="{9D8B030D-6E8A-4147-A177-3AD203B41FA5}">
                      <a16:colId xmlns:a16="http://schemas.microsoft.com/office/drawing/2014/main" val="1764358269"/>
                    </a:ext>
                  </a:extLst>
                </a:gridCol>
                <a:gridCol w="1042939">
                  <a:extLst>
                    <a:ext uri="{9D8B030D-6E8A-4147-A177-3AD203B41FA5}">
                      <a16:colId xmlns:a16="http://schemas.microsoft.com/office/drawing/2014/main" val="2435283468"/>
                    </a:ext>
                  </a:extLst>
                </a:gridCol>
              </a:tblGrid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 b="1" dirty="0">
                          <a:effectLst/>
                        </a:rPr>
                        <a:t>MUNICIPIO</a:t>
                      </a:r>
                      <a:endParaRPr lang="es-CO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 b="1" dirty="0">
                          <a:effectLst/>
                        </a:rPr>
                        <a:t>CANTIDAD</a:t>
                      </a:r>
                      <a:endParaRPr lang="es-CO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2587536935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ATACO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10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161070723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IBAGUE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209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2801228853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COYAIMA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45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94888162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CHAPARRAL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78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231801763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NATAGAIMA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54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2679072944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ORTEGA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79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31990724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PLANADAS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11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666979522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PRADO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583545198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PURIFICACION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29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99176729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RIOBLANCO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25825712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SALDAÑA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3143068650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SAN ANTONIO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28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460046035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QUINCHIA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29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925622789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GUATICA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1326932998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MARSELLA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763097089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MISTRATO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843877410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PEREIRA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66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522431411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PUEBLO RICO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18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1959310482"/>
                  </a:ext>
                </a:extLst>
              </a:tr>
              <a:tr h="18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>
                          <a:effectLst/>
                        </a:rPr>
                        <a:t>PUERTO GAITAN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800" dirty="0">
                          <a:effectLst/>
                        </a:rPr>
                        <a:t>16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4" marR="51254" marT="0" marB="0"/>
                </a:tc>
                <a:extLst>
                  <a:ext uri="{0D108BD9-81ED-4DB2-BD59-A6C34878D82A}">
                    <a16:rowId xmlns:a16="http://schemas.microsoft.com/office/drawing/2014/main" val="9018543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ersonalizado 5">
      <a:dk1>
        <a:srgbClr val="000000"/>
      </a:dk1>
      <a:lt1>
        <a:srgbClr val="FFFFFF"/>
      </a:lt1>
      <a:dk2>
        <a:srgbClr val="0000FF"/>
      </a:dk2>
      <a:lt2>
        <a:srgbClr val="EEECE1"/>
      </a:lt2>
      <a:accent1>
        <a:srgbClr val="0000FF"/>
      </a:accent1>
      <a:accent2>
        <a:srgbClr val="00B050"/>
      </a:accent2>
      <a:accent3>
        <a:srgbClr val="9BBB59"/>
      </a:accent3>
      <a:accent4>
        <a:srgbClr val="00B050"/>
      </a:accent4>
      <a:accent5>
        <a:srgbClr val="0000FF"/>
      </a:accent5>
      <a:accent6>
        <a:srgbClr val="00582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1038</Words>
  <Application>Microsoft Office PowerPoint</Application>
  <PresentationFormat>Presentación en pantalla (16:9)</PresentationFormat>
  <Paragraphs>144</Paragraphs>
  <Slides>25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Impact</vt:lpstr>
      <vt:lpstr>Barlow</vt:lpstr>
      <vt:lpstr>Barlow Light</vt:lpstr>
      <vt:lpstr>Raleway Thin</vt:lpstr>
      <vt:lpstr>Calibri</vt:lpstr>
      <vt:lpstr>Arial</vt:lpstr>
      <vt:lpstr>Gill Sans</vt:lpstr>
      <vt:lpstr>Badge</vt:lpstr>
      <vt:lpstr>INFORME SIAU  I TRIMESTRE   2025</vt:lpstr>
      <vt:lpstr>SATISFACCION USUARIOS </vt:lpstr>
      <vt:lpstr>SATISFACCION GLOBAL POR COMPONENTE</vt:lpstr>
      <vt:lpstr>SATISFACCION POR MUNICIPIO</vt:lpstr>
      <vt:lpstr>SATISFACCION POR MUNICIPIO</vt:lpstr>
      <vt:lpstr>MECANISMOS DE SOCIALIZACION</vt:lpstr>
      <vt:lpstr>ACCIONES DE MEJORA</vt:lpstr>
      <vt:lpstr>PETICIONES, QUEJAS, RECLAMOS Y SUGERENCIAS</vt:lpstr>
      <vt:lpstr>CANTIDAD DE PQRS POR MUNICIPIO</vt:lpstr>
      <vt:lpstr>MOTIVOS DE PQRS</vt:lpstr>
      <vt:lpstr>Presentación de PowerPoint</vt:lpstr>
      <vt:lpstr>Presentación de PowerPoint</vt:lpstr>
      <vt:lpstr>IPS CON MAYOR NUMERO DE PQRS</vt:lpstr>
      <vt:lpstr>MECANISMOS DE SOCIALIZACION  DE LAS PQRS</vt:lpstr>
      <vt:lpstr>ACCIONES DE MEJORA</vt:lpstr>
      <vt:lpstr>BUZÓN DE SUGERENCIAS</vt:lpstr>
      <vt:lpstr>CAPACITACION USUARIOS</vt:lpstr>
      <vt:lpstr>MECANISMOS DE SOCIALIZACION</vt:lpstr>
      <vt:lpstr>SOLICITUDES DE TRANSPORTE</vt:lpstr>
      <vt:lpstr>CAPACITACION FUNCIONARIOS</vt:lpstr>
      <vt:lpstr>INDICADORES 0256 </vt:lpstr>
      <vt:lpstr>Presentación de PowerPoint</vt:lpstr>
      <vt:lpstr>Presentación de PowerPoint</vt:lpstr>
      <vt:lpstr>INDICADORES  https://drive.google.com/drive/folders/1_K8izCRzn3jGsGRJ_nsRhupWD_Wr4Y5W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SIAU</dc:creator>
  <cp:lastModifiedBy>Profesional SIAU</cp:lastModifiedBy>
  <cp:revision>3</cp:revision>
  <dcterms:modified xsi:type="dcterms:W3CDTF">2025-08-06T23:08:47Z</dcterms:modified>
</cp:coreProperties>
</file>